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302" r:id="rId5"/>
    <p:sldId id="267" r:id="rId6"/>
    <p:sldId id="314" r:id="rId7"/>
    <p:sldId id="301" r:id="rId8"/>
    <p:sldId id="269" r:id="rId9"/>
    <p:sldId id="270" r:id="rId10"/>
    <p:sldId id="303" r:id="rId11"/>
    <p:sldId id="300" r:id="rId12"/>
    <p:sldId id="305" r:id="rId13"/>
    <p:sldId id="306" r:id="rId14"/>
    <p:sldId id="307" r:id="rId15"/>
    <p:sldId id="309" r:id="rId16"/>
    <p:sldId id="326" r:id="rId17"/>
    <p:sldId id="283" r:id="rId18"/>
    <p:sldId id="327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2CA0A2"/>
    <a:srgbClr val="3C5C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7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196975"/>
            <a:ext cx="8207375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2422525"/>
            <a:ext cx="8212138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84B269E-3991-4415-9231-CE8F4815760A}" type="datetimeFigureOut">
              <a:rPr lang="it-IT" smtClean="0"/>
            </a:fld>
            <a:endParaRPr lang="it-IT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324A372D-F4D7-4760-A9D7-6C493CAD29D4}" type="slidenum">
              <a:rPr lang="it-IT" smtClean="0"/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84B269E-3991-4415-9231-CE8F4815760A}" type="datetimeFigureOut">
              <a:rPr lang="it-IT" smtClean="0"/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24A372D-F4D7-4760-A9D7-6C493CAD29D4}" type="slidenum">
              <a:rPr lang="it-IT" smtClean="0"/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84B269E-3991-4415-9231-CE8F4815760A}" type="datetimeFigureOut">
              <a:rPr lang="it-IT" smtClean="0"/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24A372D-F4D7-4760-A9D7-6C493CAD29D4}" type="slidenum">
              <a:rPr lang="it-IT" smtClean="0"/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84B269E-3991-4415-9231-CE8F4815760A}" type="datetimeFigureOut">
              <a:rPr lang="it-IT" smtClean="0"/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24A372D-F4D7-4760-A9D7-6C493CAD29D4}" type="slidenum">
              <a:rPr lang="it-IT" smtClean="0"/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84B269E-3991-4415-9231-CE8F4815760A}" type="datetimeFigureOut">
              <a:rPr lang="it-IT" smtClean="0"/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24A372D-F4D7-4760-A9D7-6C493CAD29D4}" type="slidenum">
              <a:rPr lang="it-IT" smtClean="0"/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84B269E-3991-4415-9231-CE8F4815760A}" type="datetimeFigureOut">
              <a:rPr lang="it-IT" smtClean="0"/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24A372D-F4D7-4760-A9D7-6C493CAD29D4}" type="slidenum">
              <a:rPr lang="it-IT" smtClean="0"/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84B269E-3991-4415-9231-CE8F4815760A}" type="datetimeFigureOut">
              <a:rPr lang="it-IT" smtClean="0"/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24A372D-F4D7-4760-A9D7-6C493CAD29D4}" type="slidenum">
              <a:rPr lang="it-IT" smtClean="0"/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84B269E-3991-4415-9231-CE8F4815760A}" type="datetimeFigureOut">
              <a:rPr lang="it-IT" smtClean="0"/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24A372D-F4D7-4760-A9D7-6C493CAD29D4}" type="slidenum">
              <a:rPr lang="it-IT" smtClean="0"/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84B269E-3991-4415-9231-CE8F4815760A}" type="datetimeFigureOut">
              <a:rPr lang="it-IT" smtClean="0"/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24A372D-F4D7-4760-A9D7-6C493CAD29D4}" type="slidenum">
              <a:rPr lang="it-IT" smtClean="0"/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84B269E-3991-4415-9231-CE8F4815760A}" type="datetimeFigureOut">
              <a:rPr lang="it-IT" smtClean="0"/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24A372D-F4D7-4760-A9D7-6C493CAD29D4}" type="slidenum">
              <a:rPr lang="it-IT" smtClean="0"/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84B269E-3991-4415-9231-CE8F4815760A}" type="datetimeFigureOut">
              <a:rPr lang="it-IT" smtClean="0"/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24A372D-F4D7-4760-A9D7-6C493CAD29D4}" type="slidenum">
              <a:rPr lang="it-IT" smtClean="0"/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B84B269E-3991-4415-9231-CE8F4815760A}" type="datetimeFigureOut">
              <a:rPr lang="it-IT" smtClean="0"/>
            </a:fld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it-IT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324A372D-F4D7-4760-A9D7-6C493CAD29D4}" type="slidenum">
              <a:rPr lang="it-IT" smtClean="0"/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7BD3"/>
            </a:gs>
            <a:gs pos="100000">
              <a:srgbClr val="034373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8210" y="1591945"/>
            <a:ext cx="7929245" cy="1242060"/>
          </a:xfrm>
        </p:spPr>
        <p:txBody>
          <a:bodyPr>
            <a:normAutofit fontScale="90000"/>
          </a:bodyPr>
          <a:lstStyle/>
          <a:p>
            <a:pPr algn="ctr"/>
            <a:br>
              <a:rPr lang="it-IT" sz="54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it-IT" sz="54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Piano Scuola Estate</a:t>
            </a:r>
            <a:br>
              <a:rPr lang="it-IT" sz="54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it-IT" sz="54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I.I.S. “R. Piria” Rosarno</a:t>
            </a:r>
            <a:br>
              <a:rPr lang="it-IT" sz="54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it-IT" sz="54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itolo 1"/>
          <p:cNvSpPr>
            <a:spLocks noGrp="1"/>
          </p:cNvSpPr>
          <p:nvPr/>
        </p:nvSpPr>
        <p:spPr>
          <a:xfrm>
            <a:off x="369570" y="4558030"/>
            <a:ext cx="7796530" cy="1571625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484505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40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  <a:p>
            <a:pPr algn="l"/>
            <a:endParaRPr lang="it-IT" sz="4000" i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pic>
        <p:nvPicPr>
          <p:cNvPr id="5" name="Immagine 10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0" y="0"/>
            <a:ext cx="2006600" cy="96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olo 1"/>
          <p:cNvSpPr>
            <a:spLocks noGrp="1"/>
          </p:cNvSpPr>
          <p:nvPr/>
        </p:nvSpPr>
        <p:spPr>
          <a:xfrm>
            <a:off x="3772535" y="3139440"/>
            <a:ext cx="5205095" cy="141859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484505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800" dirty="0">
              <a:ln>
                <a:solidFill>
                  <a:srgbClr val="00B0F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-2147482618" descr="logo-miu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6100" y="0"/>
            <a:ext cx="898525" cy="10267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 descr="piria 1"/>
          <p:cNvPicPr>
            <a:picLocks noChangeAspect="1"/>
          </p:cNvPicPr>
          <p:nvPr/>
        </p:nvPicPr>
        <p:blipFill>
          <a:blip r:embed="rId3">
            <a:clrChange>
              <a:clrFrom>
                <a:srgbClr val="ABACAE">
                  <a:alpha val="100000"/>
                </a:srgbClr>
              </a:clrFrom>
              <a:clrTo>
                <a:srgbClr val="ABACAE">
                  <a:alpha val="100000"/>
                  <a:alpha val="0"/>
                </a:srgbClr>
              </a:clrTo>
            </a:clrChange>
            <a:lum bright="6000"/>
          </a:blip>
          <a:srcRect r="-5445" b="52979"/>
          <a:stretch>
            <a:fillRect/>
          </a:stretch>
        </p:blipFill>
        <p:spPr>
          <a:xfrm>
            <a:off x="2520315" y="0"/>
            <a:ext cx="5469890" cy="102679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4920298" y="5871210"/>
            <a:ext cx="4223385" cy="67564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it-IT" b="1" i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IL DIRIGENTE SCOLASTICO </a:t>
            </a:r>
            <a:endParaRPr lang="it-IT" b="1" i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algn="ctr"/>
            <a:r>
              <a:rPr lang="it-IT" sz="2000" b="1" i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Prof.ssa MARIAROSARIA RUSSO</a:t>
            </a:r>
            <a:endParaRPr lang="it-IT" sz="2000" b="1" i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368935" y="1358900"/>
            <a:ext cx="8478520" cy="33718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it-IT" altLang="en-US" sz="1600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LICEO SCIENTIFICO ROSARNO- IPSASR  ROSARNO - ITE LAUREANA DI BORRELLO</a:t>
            </a:r>
            <a:endParaRPr lang="it-IT" altLang="en-US" sz="1600" b="1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2320" y="3051810"/>
            <a:ext cx="4657725" cy="2819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181725"/>
            <a:ext cx="4920615" cy="676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000">
        <p159:morph option="byObject"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360" y="188595"/>
            <a:ext cx="8229600" cy="582613"/>
          </a:xfr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scaled="0"/>
          </a:gradFill>
        </p:spPr>
        <p:txBody>
          <a:bodyPr/>
          <a:p>
            <a:pPr marL="0" indent="0" algn="l">
              <a:buNone/>
            </a:pPr>
            <a:r>
              <a:rPr lang="en-US" sz="2000"/>
              <a:t>Progetto " Migliorare le competenze di base per essere cittadini attivi in una società in</a:t>
            </a:r>
            <a:r>
              <a:rPr lang="it-IT" altLang="en-US" sz="2000"/>
              <a:t> </a:t>
            </a:r>
            <a:r>
              <a:rPr lang="en-US" sz="2000"/>
              <a:t>continua evoluzione"</a:t>
            </a:r>
            <a:endParaRPr lang="en-US" sz="2000"/>
          </a:p>
        </p:txBody>
      </p:sp>
      <p:graphicFrame>
        <p:nvGraphicFramePr>
          <p:cNvPr id="7" name="Table 6"/>
          <p:cNvGraphicFramePr/>
          <p:nvPr/>
        </p:nvGraphicFramePr>
        <p:xfrm>
          <a:off x="4572000" y="-6719698"/>
          <a:ext cx="0" cy="44710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2965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10.2.2A </a:t>
                      </a:r>
                      <a:r>
                        <a:rPr lang="en-US" sz="1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-Competenze di base</a:t>
                      </a:r>
                      <a:endParaRPr lang="en-US" sz="100" b="1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Competenza alfabetica funzionale: </a:t>
                      </a:r>
                      <a:r>
                        <a:rPr lang="en-US" sz="100" b="0" u="sng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La lingua italiana</a:t>
                      </a:r>
                      <a:r>
                        <a:rPr lang="en-US" sz="1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 </a:t>
                      </a:r>
                      <a:r>
                        <a:rPr lang="en-US" sz="100" b="0" u="sng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come strumento trasversale alle altre discipline 1</a:t>
                      </a:r>
                      <a:endParaRPr lang="en-US" sz="100" b="0">
                        <a:latin typeface="Microsoft Sans Serif" panose="020B0604020202020204" charset="0"/>
                        <a:ea typeface="Microsoft Sans Serif" panose="020B060402020202020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965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10.2.2A </a:t>
                      </a:r>
                      <a:r>
                        <a:rPr lang="en-US" sz="1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-Competenze di base</a:t>
                      </a:r>
                      <a:endParaRPr lang="en-US" sz="100" b="1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Competenza alfabetica funzionale: </a:t>
                      </a:r>
                      <a:r>
                        <a:rPr lang="en-US" sz="100" b="0" u="sng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La lingua italiana</a:t>
                      </a:r>
                      <a:r>
                        <a:rPr lang="en-US" sz="1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 </a:t>
                      </a:r>
                      <a:r>
                        <a:rPr lang="en-US" sz="100" b="0" u="sng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come strumento trasversale alle altre discipline 2</a:t>
                      </a:r>
                      <a:endParaRPr lang="en-US" sz="100" b="0">
                        <a:latin typeface="Microsoft Sans Serif" panose="020B0604020202020204" charset="0"/>
                        <a:ea typeface="Microsoft Sans Serif" panose="020B060402020202020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2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10.2.2A </a:t>
                      </a:r>
                      <a:r>
                        <a:rPr lang="en-US" sz="1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-Competenze di base</a:t>
                      </a:r>
                      <a:endParaRPr lang="en-US" sz="100" b="1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Competenza multilinguistica: </a:t>
                      </a:r>
                      <a:r>
                        <a:rPr lang="en-US" sz="100" b="0" u="sng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Train your mind: be</a:t>
                      </a:r>
                      <a:r>
                        <a:rPr lang="en-US" sz="1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 </a:t>
                      </a:r>
                      <a:r>
                        <a:rPr lang="en-US" sz="100" b="0" u="sng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competitive ! 1</a:t>
                      </a:r>
                      <a:endParaRPr lang="en-US" sz="100" b="0">
                        <a:latin typeface="Microsoft Sans Serif" panose="020B0604020202020204" charset="0"/>
                        <a:ea typeface="Microsoft Sans Serif" panose="020B060402020202020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1828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10.2.2A </a:t>
                      </a:r>
                      <a:r>
                        <a:rPr lang="en-US" sz="1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-Competenze di base</a:t>
                      </a:r>
                      <a:endParaRPr lang="en-US" sz="100" b="1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Competenza multilinguistica: </a:t>
                      </a:r>
                      <a:r>
                        <a:rPr lang="en-US" sz="100" b="0" u="sng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Train your mind: be</a:t>
                      </a:r>
                      <a:r>
                        <a:rPr lang="en-US" sz="1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 </a:t>
                      </a:r>
                      <a:r>
                        <a:rPr lang="en-US" sz="100" b="0" u="sng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competitive ! 2</a:t>
                      </a:r>
                      <a:endParaRPr lang="en-US" sz="100" b="0">
                        <a:latin typeface="Microsoft Sans Serif" panose="020B0604020202020204" charset="0"/>
                        <a:ea typeface="Microsoft Sans Serif" panose="020B060402020202020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2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10.2.2A </a:t>
                      </a:r>
                      <a:r>
                        <a:rPr lang="en-US" sz="1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-Competenze di base</a:t>
                      </a:r>
                      <a:endParaRPr lang="en-US" sz="100" b="1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Competenza multilinguistica: </a:t>
                      </a:r>
                      <a:r>
                        <a:rPr lang="en-US" sz="100" b="0" u="sng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Train your mind: be</a:t>
                      </a:r>
                      <a:r>
                        <a:rPr lang="en-US" sz="1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 </a:t>
                      </a:r>
                      <a:r>
                        <a:rPr lang="en-US" sz="100" b="0" u="sng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competitive ! 3</a:t>
                      </a:r>
                      <a:endParaRPr lang="en-US" sz="100" b="0">
                        <a:latin typeface="Microsoft Sans Serif" panose="020B0604020202020204" charset="0"/>
                        <a:ea typeface="Microsoft Sans Serif" panose="020B060402020202020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1822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10.2.2A </a:t>
                      </a:r>
                      <a:r>
                        <a:rPr lang="en-US" sz="1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-Competenze di base</a:t>
                      </a:r>
                      <a:endParaRPr lang="en-US" sz="100" b="1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Competenza multilinguistica: </a:t>
                      </a:r>
                      <a:r>
                        <a:rPr lang="en-US" sz="100" b="0" u="sng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Train your mind: be</a:t>
                      </a:r>
                      <a:r>
                        <a:rPr lang="en-US" sz="1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 </a:t>
                      </a:r>
                      <a:r>
                        <a:rPr lang="en-US" sz="100" b="0" u="sng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competitive ! 4</a:t>
                      </a:r>
                      <a:endParaRPr lang="en-US" sz="100" b="0">
                        <a:latin typeface="Microsoft Sans Serif" panose="020B0604020202020204" charset="0"/>
                        <a:ea typeface="Microsoft Sans Serif" panose="020B060402020202020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4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10.2.2A </a:t>
                      </a:r>
                      <a:r>
                        <a:rPr lang="en-US" sz="1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-Competenze di base</a:t>
                      </a:r>
                      <a:endParaRPr lang="en-US" sz="100" b="1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Competenza in Scienze,Tecnologie,Ingegneria e Matematica (STEM): </a:t>
                      </a:r>
                      <a:r>
                        <a:rPr lang="en-US" sz="100" b="0" u="sng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Matematica e pensiero creativo 1</a:t>
                      </a:r>
                      <a:endParaRPr lang="en-US" sz="100" b="0">
                        <a:latin typeface="Microsoft Sans Serif" panose="020B0604020202020204" charset="0"/>
                        <a:ea typeface="Microsoft Sans Serif" panose="020B060402020202020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7686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10.2.2A </a:t>
                      </a:r>
                      <a:r>
                        <a:rPr lang="en-US" sz="1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-Competenze di base</a:t>
                      </a:r>
                      <a:endParaRPr lang="en-US" sz="100" b="1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Competenza in Scienze,Tecnologie,Ingegneria e Matematica (STEM): </a:t>
                      </a:r>
                      <a:r>
                        <a:rPr lang="en-US" sz="100" b="0" u="sng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Matematica e pensiero creativo 2</a:t>
                      </a:r>
                      <a:endParaRPr lang="en-US" sz="100" b="0">
                        <a:latin typeface="Microsoft Sans Serif" panose="020B0604020202020204" charset="0"/>
                        <a:ea typeface="Microsoft Sans Serif" panose="020B060402020202020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86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10.2.2A </a:t>
                      </a:r>
                      <a:r>
                        <a:rPr lang="en-US" sz="1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-Competenze di base</a:t>
                      </a:r>
                      <a:endParaRPr lang="en-US" sz="100" b="1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Competenza in Scienze,Tecnologie,Ingegneria e Matematica (STEM): </a:t>
                      </a:r>
                      <a:r>
                        <a:rPr lang="en-US" sz="100" b="0" u="sng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Matematica e pensiero creativo 3</a:t>
                      </a:r>
                      <a:endParaRPr lang="en-US" sz="100" b="0">
                        <a:latin typeface="Microsoft Sans Serif" panose="020B0604020202020204" charset="0"/>
                        <a:ea typeface="Microsoft Sans Serif" panose="020B060402020202020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7686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10.2.2A </a:t>
                      </a:r>
                      <a:r>
                        <a:rPr lang="en-US" sz="1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-Competenze di base</a:t>
                      </a:r>
                      <a:endParaRPr lang="en-US" sz="100" b="1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Competenza in Scienze,Tecnologie,Ingegneria e Matematica (STEM): </a:t>
                      </a:r>
                      <a:r>
                        <a:rPr lang="en-US" sz="100" b="0" u="sng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Matematica e pensiero creativo 4</a:t>
                      </a:r>
                      <a:endParaRPr lang="en-US" sz="100" b="0">
                        <a:latin typeface="Microsoft Sans Serif" panose="020B0604020202020204" charset="0"/>
                        <a:ea typeface="Microsoft Sans Serif" panose="020B060402020202020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1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10.2.2A </a:t>
                      </a:r>
                      <a:r>
                        <a:rPr lang="en-US" sz="1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-Competenze di base</a:t>
                      </a:r>
                      <a:endParaRPr lang="en-US" sz="100" b="1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Competenza in Scienze,Tecnologie,Ingegneria e Matematica (STEM): </a:t>
                      </a:r>
                      <a:r>
                        <a:rPr lang="en-US" sz="100" b="0" u="sng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Il saper scientifico in laboratorio 1</a:t>
                      </a:r>
                      <a:endParaRPr lang="en-US" sz="100" b="0">
                        <a:latin typeface="Microsoft Sans Serif" panose="020B0604020202020204" charset="0"/>
                        <a:ea typeface="Microsoft Sans Serif" panose="020B060402020202020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9337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10.2.2A </a:t>
                      </a:r>
                      <a:r>
                        <a:rPr lang="en-US" sz="1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-Competenze di base</a:t>
                      </a:r>
                      <a:endParaRPr lang="en-US" sz="100" b="1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Competenza in Scienze,Tecnologie,Ingegneria e Matematica (STEM): </a:t>
                      </a:r>
                      <a:r>
                        <a:rPr lang="en-US" sz="100" b="0" u="sng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Il sapere scientifico in laboratorio</a:t>
                      </a:r>
                      <a:r>
                        <a:rPr lang="en-US" sz="1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 </a:t>
                      </a:r>
                      <a:r>
                        <a:rPr lang="en-US" sz="100" b="0" u="sng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2</a:t>
                      </a:r>
                      <a:endParaRPr lang="en-US" sz="100" b="0">
                        <a:latin typeface="Microsoft Sans Serif" panose="020B0604020202020204" charset="0"/>
                        <a:ea typeface="Microsoft Sans Serif" panose="020B060402020202020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07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10.2.2A </a:t>
                      </a:r>
                      <a:r>
                        <a:rPr lang="en-US" sz="1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-Competenze di base</a:t>
                      </a:r>
                      <a:endParaRPr lang="en-US" sz="100" b="1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Competenza imprenditoriale: </a:t>
                      </a:r>
                      <a:r>
                        <a:rPr lang="en-US" sz="100" b="0" u="sng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Educare</a:t>
                      </a:r>
                      <a:r>
                        <a:rPr lang="en-US" sz="1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 </a:t>
                      </a:r>
                      <a:r>
                        <a:rPr lang="en-US" sz="100" b="0" u="sng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all'imprenditorialità 1</a:t>
                      </a:r>
                      <a:endParaRPr lang="en-US" sz="100" b="0">
                        <a:latin typeface="Microsoft Sans Serif" panose="020B0604020202020204" charset="0"/>
                        <a:ea typeface="Microsoft Sans Serif" panose="020B060402020202020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17907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10.2.2A </a:t>
                      </a:r>
                      <a:r>
                        <a:rPr lang="en-US" sz="1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-Competenze di base</a:t>
                      </a:r>
                      <a:endParaRPr lang="en-US" sz="100" b="1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Competenza imprenditoriale: </a:t>
                      </a:r>
                      <a:r>
                        <a:rPr lang="en-US" sz="100" b="0" u="sng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Educare</a:t>
                      </a:r>
                      <a:r>
                        <a:rPr lang="en-US" sz="1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 </a:t>
                      </a:r>
                      <a:r>
                        <a:rPr lang="en-US" sz="100" b="0" u="sng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all'imprenditorialità 2</a:t>
                      </a:r>
                      <a:endParaRPr lang="en-US" sz="100" b="0">
                        <a:latin typeface="Microsoft Sans Serif" panose="020B0604020202020204" charset="0"/>
                        <a:ea typeface="Microsoft Sans Serif" panose="020B060402020202020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70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10.2.2A </a:t>
                      </a:r>
                      <a:r>
                        <a:rPr lang="en-US" sz="1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-Competenze di base</a:t>
                      </a:r>
                      <a:endParaRPr lang="en-US" sz="100" b="1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Competenza imprenditoriale: </a:t>
                      </a:r>
                      <a:r>
                        <a:rPr lang="en-US" sz="100" b="0" u="sng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Educare</a:t>
                      </a:r>
                      <a:r>
                        <a:rPr lang="en-US" sz="1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 </a:t>
                      </a:r>
                      <a:r>
                        <a:rPr lang="en-US" sz="100" b="0" u="sng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all'imprenditorialità 3</a:t>
                      </a:r>
                      <a:endParaRPr lang="en-US" sz="100" b="0">
                        <a:latin typeface="Microsoft Sans Serif" panose="020B0604020202020204" charset="0"/>
                        <a:ea typeface="Microsoft Sans Serif" panose="020B060402020202020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17907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10.2.2A </a:t>
                      </a:r>
                      <a:r>
                        <a:rPr lang="en-US" sz="1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-Competenze di base</a:t>
                      </a:r>
                      <a:endParaRPr lang="en-US" sz="100" b="1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Competenza imprenditoriale: </a:t>
                      </a:r>
                      <a:r>
                        <a:rPr lang="en-US" sz="100" b="0" u="sng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Educare</a:t>
                      </a:r>
                      <a:r>
                        <a:rPr lang="en-US" sz="1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 </a:t>
                      </a:r>
                      <a:r>
                        <a:rPr lang="en-US" sz="100" b="0" u="sng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all'imprenditorialità 4</a:t>
                      </a:r>
                      <a:endParaRPr lang="en-US" sz="100" b="0">
                        <a:latin typeface="Microsoft Sans Serif" panose="020B0604020202020204" charset="0"/>
                        <a:ea typeface="Microsoft Sans Serif" panose="020B060402020202020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31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10.2.2A </a:t>
                      </a:r>
                      <a:r>
                        <a:rPr lang="en-US" sz="1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-Competenze di base</a:t>
                      </a:r>
                      <a:endParaRPr lang="en-US" sz="100" b="1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Competenza imprenditoriale: </a:t>
                      </a:r>
                      <a:r>
                        <a:rPr lang="en-US" sz="100" b="0" u="sng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La comunicazione come</a:t>
                      </a:r>
                      <a:r>
                        <a:rPr lang="en-US" sz="1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 </a:t>
                      </a:r>
                      <a:r>
                        <a:rPr lang="en-US" sz="100" b="0" u="sng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nuova frontiera dell'impresa 1</a:t>
                      </a:r>
                      <a:endParaRPr lang="en-US" sz="100" b="0">
                        <a:latin typeface="Microsoft Sans Serif" panose="020B0604020202020204" charset="0"/>
                        <a:ea typeface="Microsoft Sans Serif" panose="020B060402020202020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3495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10.2.2A </a:t>
                      </a:r>
                      <a:r>
                        <a:rPr lang="en-US" sz="1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-Competenze di base</a:t>
                      </a:r>
                      <a:endParaRPr lang="en-US" sz="100" b="1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Competenza imprenditoriale: </a:t>
                      </a:r>
                      <a:r>
                        <a:rPr lang="en-US" sz="100" b="0" u="sng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La comunicazione come</a:t>
                      </a:r>
                      <a:r>
                        <a:rPr lang="en-US" sz="1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 </a:t>
                      </a:r>
                      <a:r>
                        <a:rPr lang="en-US" sz="100" b="0" u="sng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nuova frontiera dell'impresa 2</a:t>
                      </a:r>
                      <a:endParaRPr lang="en-US" sz="100" b="0">
                        <a:latin typeface="Microsoft Sans Serif" panose="020B0604020202020204" charset="0"/>
                        <a:ea typeface="Microsoft Sans Serif" panose="020B060402020202020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5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10.2.2A </a:t>
                      </a:r>
                      <a:r>
                        <a:rPr lang="en-US" sz="1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-Competenze di base</a:t>
                      </a:r>
                      <a:endParaRPr lang="en-US" sz="100" b="1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Competenza in materia di consapevolezza ed espressione culturale: </a:t>
                      </a:r>
                      <a:r>
                        <a:rPr lang="en-US" sz="100" b="0" u="sng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Il valore sociale dello sport</a:t>
                      </a:r>
                      <a:endParaRPr lang="en-US" sz="100" b="0">
                        <a:latin typeface="Microsoft Sans Serif" panose="020B0604020202020204" charset="0"/>
                        <a:ea typeface="Microsoft Sans Serif" panose="020B060402020202020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sz="1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CANDIDATURA</a:t>
                      </a:r>
                      <a:endParaRPr lang="en-US" sz="100" b="1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/>
          <p:nvPr/>
        </p:nvGraphicFramePr>
        <p:xfrm>
          <a:off x="8100695" y="1135888"/>
          <a:ext cx="208280" cy="4526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</a:tblGrid>
              <a:tr h="1014730">
                <a:tc>
                  <a:txBody>
                    <a:bodyPr/>
                    <a:p>
                      <a:pPr indent="0">
                        <a:buNone/>
                      </a:pPr>
                      <a:endParaRPr lang="en-US" sz="100" b="0">
                        <a:latin typeface="Microsoft Sans Serif" panose="020B0604020202020204" charset="0"/>
                        <a:ea typeface="Microsoft Sans Serif" panose="020B060402020202020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</a:tr>
              <a:tr h="1014095">
                <a:tc>
                  <a:txBody>
                    <a:bodyPr/>
                    <a:p>
                      <a:pPr indent="0">
                        <a:buNone/>
                      </a:pPr>
                      <a:endParaRPr lang="en-US" sz="100" b="0">
                        <a:latin typeface="Microsoft Sans Serif" panose="020B0604020202020204" charset="0"/>
                        <a:ea typeface="Microsoft Sans Serif" panose="020B060402020202020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4205">
                <a:tc>
                  <a:txBody>
                    <a:bodyPr/>
                    <a:p>
                      <a:pPr indent="0">
                        <a:buNone/>
                      </a:pPr>
                      <a:endParaRPr lang="en-US" sz="100" b="0">
                        <a:latin typeface="Microsoft Sans Serif" panose="020B0604020202020204" charset="0"/>
                        <a:ea typeface="Microsoft Sans Serif" panose="020B060402020202020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</a:tr>
              <a:tr h="624840">
                <a:tc>
                  <a:txBody>
                    <a:bodyPr/>
                    <a:p>
                      <a:pPr indent="0">
                        <a:buNone/>
                      </a:pPr>
                      <a:endParaRPr lang="en-US" sz="100" b="0">
                        <a:latin typeface="Microsoft Sans Serif" panose="020B0604020202020204" charset="0"/>
                        <a:ea typeface="Microsoft Sans Serif" panose="020B060402020202020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4205">
                <a:tc>
                  <a:txBody>
                    <a:bodyPr/>
                    <a:p>
                      <a:pPr indent="0">
                        <a:buNone/>
                      </a:pPr>
                      <a:endParaRPr lang="en-US" sz="100" b="0">
                        <a:latin typeface="Microsoft Sans Serif" panose="020B0604020202020204" charset="0"/>
                        <a:ea typeface="Microsoft Sans Serif" panose="020B060402020202020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624205">
                <a:tc>
                  <a:txBody>
                    <a:bodyPr/>
                    <a:p>
                      <a:pPr indent="0">
                        <a:buNone/>
                      </a:pPr>
                      <a:endParaRPr lang="en-US" sz="100" b="0">
                        <a:latin typeface="Microsoft Sans Serif" panose="020B0604020202020204" charset="0"/>
                        <a:ea typeface="Microsoft Sans Serif" panose="020B060402020202020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/>
          <p:nvPr/>
        </p:nvGraphicFramePr>
        <p:xfrm>
          <a:off x="907415" y="1341120"/>
          <a:ext cx="6704330" cy="4115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4330"/>
              </a:tblGrid>
              <a:tr h="3848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t-IT" altLang="en-US" sz="1600"/>
                        <a:t>Sottoazione </a:t>
                      </a:r>
                      <a:endParaRPr lang="it-IT" altLang="en-US" sz="1600"/>
                    </a:p>
                  </a:txBody>
                  <a:tcPr/>
                </a:tc>
              </a:tr>
              <a:tr h="3860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10.2.2A </a:t>
                      </a:r>
                      <a:r>
                        <a:rPr lang="en-US" sz="1800" b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-Competenze di base</a:t>
                      </a:r>
                      <a:endParaRPr lang="en-US" sz="1800" b="0">
                        <a:solidFill>
                          <a:schemeClr val="accent3">
                            <a:lumMod val="10000"/>
                          </a:schemeClr>
                        </a:solidFill>
                        <a:latin typeface="Microsoft Sans Serif" panose="020B0604020202020204" charset="0"/>
                        <a:ea typeface="Arial" panose="020B0604020202020204" pitchFamily="3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/>
                </a:tc>
              </a:tr>
              <a:tr h="38481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it-IT" altLang="en-US" sz="1400" b="1">
                          <a:solidFill>
                            <a:schemeClr val="accent3">
                              <a:lumMod val="10000"/>
                            </a:schemeClr>
                          </a:solidFill>
                          <a:sym typeface="+mn-ea"/>
                        </a:rPr>
                        <a:t>MODULI</a:t>
                      </a:r>
                      <a:endParaRPr lang="it-IT" altLang="en-US" sz="1400" b="1">
                        <a:solidFill>
                          <a:schemeClr val="accent3">
                            <a:lumMod val="10000"/>
                          </a:schemeClr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vert="horz" anchor="t" anchorCtr="0"/>
                </a:tc>
              </a:tr>
              <a:tr h="493395">
                <a:tc>
                  <a:txBody>
                    <a:bodyPr/>
                    <a:p>
                      <a:pPr marL="285750" indent="-285750">
                        <a:buFont typeface="Wingdings" panose="05000000000000000000" charset="0"/>
                        <a:buChar char="ü"/>
                      </a:pPr>
                      <a:r>
                        <a:rPr lang="en-US" sz="1400" b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Competenza imprenditoriale: </a:t>
                      </a:r>
                      <a:r>
                        <a:rPr lang="en-US" sz="1400" b="0" u="sng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Educare</a:t>
                      </a:r>
                      <a:r>
                        <a:rPr lang="en-US" sz="1400" b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 </a:t>
                      </a:r>
                      <a:r>
                        <a:rPr lang="en-US" sz="1400" b="0" u="sng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all'imprenditorialità 3</a:t>
                      </a:r>
                      <a:endParaRPr lang="en-US" sz="1400" b="0" u="sng">
                        <a:solidFill>
                          <a:schemeClr val="accent3">
                            <a:lumMod val="10000"/>
                          </a:schemeClr>
                        </a:solidFill>
                        <a:latin typeface="Microsoft Sans Serif" panose="020B0604020202020204" charset="0"/>
                        <a:cs typeface="Microsoft Sans Serif" panose="020B0604020202020204" charset="0"/>
                      </a:endParaRPr>
                    </a:p>
                    <a:p>
                      <a:pPr marL="285750" indent="-285750">
                        <a:buNone/>
                      </a:pPr>
                      <a:endParaRPr lang="en-US" sz="1400" b="0" u="sng">
                        <a:solidFill>
                          <a:schemeClr val="accent3">
                            <a:lumMod val="10000"/>
                          </a:schemeClr>
                        </a:solidFill>
                        <a:latin typeface="Microsoft Sans Serif" panose="020B0604020202020204" charset="0"/>
                        <a:ea typeface="Microsoft Sans Serif" panose="020B060402020202020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/>
                </a:tc>
              </a:tr>
              <a:tr h="492760">
                <a:tc>
                  <a:txBody>
                    <a:bodyPr/>
                    <a:p>
                      <a:pPr marL="285750" indent="-285750">
                        <a:buFont typeface="Wingdings" panose="05000000000000000000" charset="0"/>
                        <a:buChar char="ü"/>
                      </a:pPr>
                      <a:r>
                        <a:rPr lang="en-US" sz="1400" b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Competenza imprenditoriale: </a:t>
                      </a:r>
                      <a:r>
                        <a:rPr lang="en-US" sz="1400" b="0" u="sng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Educare</a:t>
                      </a:r>
                      <a:r>
                        <a:rPr lang="en-US" sz="1400" b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 </a:t>
                      </a:r>
                      <a:r>
                        <a:rPr lang="en-US" sz="1400" b="0" u="sng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all'imprenditorialità 4</a:t>
                      </a:r>
                      <a:endParaRPr lang="en-US" sz="1400" b="0" u="sng">
                        <a:solidFill>
                          <a:schemeClr val="accent3">
                            <a:lumMod val="10000"/>
                          </a:schemeClr>
                        </a:solidFill>
                        <a:latin typeface="Microsoft Sans Serif" panose="020B0604020202020204" charset="0"/>
                        <a:cs typeface="Microsoft Sans Serif" panose="020B0604020202020204" charset="0"/>
                      </a:endParaRPr>
                    </a:p>
                    <a:p>
                      <a:pPr marL="285750" indent="-285750">
                        <a:buNone/>
                      </a:pPr>
                      <a:endParaRPr lang="en-US" sz="1400" b="0" u="sng">
                        <a:solidFill>
                          <a:schemeClr val="accent3">
                            <a:lumMod val="10000"/>
                          </a:schemeClr>
                        </a:solidFill>
                        <a:latin typeface="Microsoft Sans Serif" panose="020B0604020202020204" charset="0"/>
                        <a:ea typeface="Microsoft Sans Serif" panose="020B060402020202020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/>
                </a:tc>
              </a:tr>
              <a:tr h="741045">
                <a:tc>
                  <a:txBody>
                    <a:bodyPr/>
                    <a:p>
                      <a:pPr marL="285750" indent="-285750">
                        <a:buFont typeface="Wingdings" panose="05000000000000000000" charset="0"/>
                        <a:buChar char="ü"/>
                      </a:pPr>
                      <a:r>
                        <a:rPr lang="en-US" sz="1400" b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Competenza imprenditoriale: </a:t>
                      </a:r>
                      <a:r>
                        <a:rPr lang="en-US" sz="1400" b="0" u="sng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La comunicazione come</a:t>
                      </a:r>
                      <a:r>
                        <a:rPr lang="en-US" sz="1400" b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 </a:t>
                      </a:r>
                      <a:r>
                        <a:rPr lang="en-US" sz="1400" b="0" u="sng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nuova frontiera</a:t>
                      </a:r>
                      <a:endParaRPr lang="en-US" sz="1400" b="0" u="sng">
                        <a:solidFill>
                          <a:schemeClr val="accent3">
                            <a:lumMod val="10000"/>
                          </a:schemeClr>
                        </a:solidFill>
                        <a:latin typeface="Microsoft Sans Serif" panose="020B0604020202020204" charset="0"/>
                        <a:cs typeface="Microsoft Sans Serif" panose="020B0604020202020204" charset="0"/>
                      </a:endParaRPr>
                    </a:p>
                    <a:p>
                      <a:pPr marL="285750" indent="-285750">
                        <a:buFont typeface="Wingdings" panose="05000000000000000000" charset="0"/>
                        <a:buChar char="ü"/>
                      </a:pPr>
                      <a:r>
                        <a:rPr lang="en-US" sz="1400" b="0" u="sng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 dell'impresa 1</a:t>
                      </a:r>
                      <a:endParaRPr lang="en-US" sz="1400" b="0" u="sng">
                        <a:solidFill>
                          <a:schemeClr val="accent3">
                            <a:lumMod val="10000"/>
                          </a:schemeClr>
                        </a:solidFill>
                        <a:latin typeface="Microsoft Sans Serif" panose="020B0604020202020204" charset="0"/>
                        <a:cs typeface="Microsoft Sans Serif" panose="020B0604020202020204" charset="0"/>
                      </a:endParaRPr>
                    </a:p>
                    <a:p>
                      <a:pPr marL="285750" indent="-285750">
                        <a:buNone/>
                      </a:pPr>
                      <a:endParaRPr lang="en-US" sz="1400" b="0" u="sng">
                        <a:solidFill>
                          <a:schemeClr val="accent3">
                            <a:lumMod val="10000"/>
                          </a:schemeClr>
                        </a:solidFill>
                        <a:latin typeface="Microsoft Sans Serif" panose="020B0604020202020204" charset="0"/>
                        <a:ea typeface="Microsoft Sans Serif" panose="020B060402020202020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/>
                </a:tc>
              </a:tr>
              <a:tr h="739140">
                <a:tc>
                  <a:txBody>
                    <a:bodyPr/>
                    <a:p>
                      <a:pPr marL="285750" indent="-285750">
                        <a:buFont typeface="Wingdings" panose="05000000000000000000" charset="0"/>
                        <a:buChar char="ü"/>
                      </a:pPr>
                      <a:r>
                        <a:rPr lang="en-US" sz="1400" b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Competenza imprenditoriale: </a:t>
                      </a:r>
                      <a:r>
                        <a:rPr lang="en-US" sz="1400" b="0" u="sng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La comunicazione come</a:t>
                      </a:r>
                      <a:r>
                        <a:rPr lang="en-US" sz="1400" b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 </a:t>
                      </a:r>
                      <a:r>
                        <a:rPr lang="en-US" sz="1400" b="0" u="sng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nuova frontiera</a:t>
                      </a:r>
                      <a:endParaRPr lang="en-US" sz="1400" b="0" u="sng">
                        <a:solidFill>
                          <a:schemeClr val="accent3">
                            <a:lumMod val="10000"/>
                          </a:schemeClr>
                        </a:solidFill>
                        <a:latin typeface="Microsoft Sans Serif" panose="020B0604020202020204" charset="0"/>
                        <a:cs typeface="Microsoft Sans Serif" panose="020B0604020202020204" charset="0"/>
                      </a:endParaRPr>
                    </a:p>
                    <a:p>
                      <a:pPr marL="285750" indent="-285750">
                        <a:buFont typeface="Wingdings" panose="05000000000000000000" charset="0"/>
                        <a:buChar char="ü"/>
                      </a:pPr>
                      <a:r>
                        <a:rPr lang="en-US" sz="1400" b="0" u="sng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 dell'impresa 2</a:t>
                      </a:r>
                      <a:endParaRPr lang="en-US" sz="1400" b="0" u="sng">
                        <a:solidFill>
                          <a:schemeClr val="accent3">
                            <a:lumMod val="10000"/>
                          </a:schemeClr>
                        </a:solidFill>
                        <a:latin typeface="Microsoft Sans Serif" panose="020B0604020202020204" charset="0"/>
                        <a:cs typeface="Microsoft Sans Serif" panose="020B0604020202020204" charset="0"/>
                      </a:endParaRPr>
                    </a:p>
                    <a:p>
                      <a:pPr marL="285750" indent="-285750">
                        <a:buNone/>
                      </a:pPr>
                      <a:endParaRPr lang="en-US" sz="1400" b="0" u="sng">
                        <a:solidFill>
                          <a:schemeClr val="accent3">
                            <a:lumMod val="10000"/>
                          </a:schemeClr>
                        </a:solidFill>
                        <a:latin typeface="Microsoft Sans Serif" panose="020B0604020202020204" charset="0"/>
                        <a:ea typeface="Microsoft Sans Serif" panose="020B060402020202020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/>
                </a:tc>
              </a:tr>
              <a:tr h="493395">
                <a:tc>
                  <a:txBody>
                    <a:bodyPr/>
                    <a:p>
                      <a:pPr marL="285750" indent="-285750">
                        <a:buFont typeface="Wingdings" panose="05000000000000000000" charset="0"/>
                        <a:buChar char="ü"/>
                      </a:pPr>
                      <a:r>
                        <a:rPr lang="en-US" sz="1400" b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Competenza in materia di consapevolezza ed espressione culturale: </a:t>
                      </a:r>
                      <a:r>
                        <a:rPr lang="en-US" sz="1400" b="0" u="sng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Il valore sociale dello sport</a:t>
                      </a:r>
                      <a:endParaRPr lang="en-US" sz="1400" b="0" u="sng">
                        <a:solidFill>
                          <a:schemeClr val="accent3">
                            <a:lumMod val="10000"/>
                          </a:schemeClr>
                        </a:solidFill>
                        <a:latin typeface="Microsoft Sans Serif" panose="020B0604020202020204" charset="0"/>
                        <a:ea typeface="Microsoft Sans Serif" panose="020B060402020202020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scaled="0"/>
          </a:gradFill>
        </p:spPr>
        <p:txBody>
          <a:bodyPr/>
          <a:p>
            <a:r>
              <a:rPr lang="en-US" sz="2000">
                <a:sym typeface="+mn-ea"/>
              </a:rPr>
              <a:t>Progetto " </a:t>
            </a:r>
            <a:r>
              <a:rPr lang="it-IT" sz="2000">
                <a:sym typeface="+mn-ea"/>
              </a:rPr>
              <a:t>Inclusione” prima edizione </a:t>
            </a:r>
            <a:endParaRPr lang="it-IT" sz="2000">
              <a:sym typeface="+mn-ea"/>
            </a:endParaRPr>
          </a:p>
        </p:txBody>
      </p:sp>
      <p:graphicFrame>
        <p:nvGraphicFramePr>
          <p:cNvPr id="6" name="Table 5"/>
          <p:cNvGraphicFramePr/>
          <p:nvPr/>
        </p:nvGraphicFramePr>
        <p:xfrm>
          <a:off x="683895" y="1340485"/>
          <a:ext cx="7239000" cy="3836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0"/>
              </a:tblGrid>
              <a:tr h="4635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Sottoazione</a:t>
                      </a:r>
                      <a:endParaRPr lang="en-US" sz="14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/>
                </a:tc>
              </a:tr>
              <a:tr h="4629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10.1.1A </a:t>
                      </a:r>
                      <a:r>
                        <a:rPr lang="en-US" sz="14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- Interventi per il successo scolastico degli studenti</a:t>
                      </a:r>
                      <a:endParaRPr lang="en-US" sz="1400" b="0">
                        <a:latin typeface="Microsoft Sans Serif" panose="020B0604020202020204" charset="0"/>
                        <a:ea typeface="Arial" panose="020B0604020202020204" pitchFamily="3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/>
                </a:tc>
              </a:tr>
              <a:tr h="4635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it-IT" altLang="en-US" sz="1400" b="1"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MODULI</a:t>
                      </a:r>
                      <a:endParaRPr lang="it-IT" altLang="en-US" sz="1400" b="1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/>
                </a:tc>
              </a:tr>
              <a:tr h="463550">
                <a:tc>
                  <a:txBody>
                    <a:bodyPr/>
                    <a:p>
                      <a:pPr marL="285750" indent="-285750">
                        <a:buFont typeface="Wingdings" panose="05000000000000000000" charset="0"/>
                        <a:buChar char="ü"/>
                      </a:pPr>
                      <a:r>
                        <a:rPr lang="en-US" sz="14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Lingua italiana come seconda lingua (L2): Sì, io posso… migliorare!</a:t>
                      </a:r>
                      <a:endParaRPr lang="en-US" sz="1400" b="0">
                        <a:latin typeface="Microsoft Sans Serif" panose="020B060402020202020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/>
                </a:tc>
              </a:tr>
              <a:tr h="463550">
                <a:tc>
                  <a:txBody>
                    <a:bodyPr/>
                    <a:p>
                      <a:pPr marL="285750" indent="-285750">
                        <a:buFont typeface="Wingdings" panose="05000000000000000000" charset="0"/>
                        <a:buChar char="ü"/>
                      </a:pPr>
                      <a:r>
                        <a:rPr lang="en-US" sz="14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L'arte per l'integrazione: Medma, colonia della Magna Grecia</a:t>
                      </a:r>
                      <a:endParaRPr lang="en-US" sz="1400" b="0">
                        <a:latin typeface="Microsoft Sans Serif" panose="020B060402020202020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/>
                </a:tc>
              </a:tr>
              <a:tr h="462915">
                <a:tc>
                  <a:txBody>
                    <a:bodyPr/>
                    <a:p>
                      <a:pPr marL="285750" indent="-285750">
                        <a:buFont typeface="Wingdings" panose="05000000000000000000" charset="0"/>
                        <a:buChar char="ü"/>
                      </a:pPr>
                      <a:r>
                        <a:rPr lang="en-US" sz="14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Sport e gioco per l'integrazione: SchermaMente</a:t>
                      </a:r>
                      <a:endParaRPr lang="en-US" sz="1400" b="0">
                        <a:latin typeface="Microsoft Sans Serif" panose="020B060402020202020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/>
                </a:tc>
              </a:tr>
              <a:tr h="463550">
                <a:tc>
                  <a:txBody>
                    <a:bodyPr/>
                    <a:p>
                      <a:pPr marL="285750" indent="-285750">
                        <a:buFont typeface="Wingdings" panose="05000000000000000000" charset="0"/>
                        <a:buChar char="ü"/>
                      </a:pPr>
                      <a:r>
                        <a:rPr lang="en-US" sz="14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Sport e gioco per l'integrazione: La pallacanestro a scuola</a:t>
                      </a:r>
                      <a:endParaRPr lang="en-US" sz="1400" b="0">
                        <a:latin typeface="Microsoft Sans Serif" panose="020B060402020202020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/>
                </a:tc>
              </a:tr>
              <a:tr h="593090">
                <a:tc>
                  <a:txBody>
                    <a:bodyPr/>
                    <a:p>
                      <a:pPr marL="285750" indent="-285750">
                        <a:buFont typeface="Wingdings" panose="05000000000000000000" charset="0"/>
                        <a:buChar char="ü"/>
                      </a:pPr>
                      <a:r>
                        <a:rPr lang="en-US" sz="14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Alfabetizzazione digitale, multimedialità e narrazioni: Migranti e autoctoni uniti dal digitale</a:t>
                      </a:r>
                      <a:endParaRPr lang="en-US" sz="1400" b="0">
                        <a:latin typeface="Microsoft Sans Serif" panose="020B060402020202020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05" y="190500"/>
            <a:ext cx="8075295" cy="582930"/>
          </a:xfr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scaled="0"/>
          </a:gradFill>
        </p:spPr>
        <p:txBody>
          <a:bodyPr/>
          <a:p>
            <a:r>
              <a:rPr lang="en-US" sz="2000">
                <a:sym typeface="+mn-ea"/>
              </a:rPr>
              <a:t>Progetto " </a:t>
            </a:r>
            <a:r>
              <a:rPr lang="it-IT" sz="2000">
                <a:sym typeface="+mn-ea"/>
              </a:rPr>
              <a:t>Inclusione” seconda edizione </a:t>
            </a:r>
            <a:endParaRPr lang="it-IT" sz="2000">
              <a:sym typeface="+mn-ea"/>
            </a:endParaRPr>
          </a:p>
        </p:txBody>
      </p:sp>
      <p:graphicFrame>
        <p:nvGraphicFramePr>
          <p:cNvPr id="5" name="Table 4"/>
          <p:cNvGraphicFramePr/>
          <p:nvPr/>
        </p:nvGraphicFramePr>
        <p:xfrm>
          <a:off x="611505" y="764540"/>
          <a:ext cx="8286115" cy="5499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6115"/>
              </a:tblGrid>
              <a:tr h="4298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Sottoazione</a:t>
                      </a:r>
                      <a:endParaRPr lang="en-US" sz="1600" b="1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/>
                </a:tc>
              </a:tr>
              <a:tr h="4286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10.1.1A </a:t>
                      </a:r>
                      <a:r>
                        <a:rPr lang="en-US" sz="16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- Interventi per il successo scolastico degli studenti</a:t>
                      </a:r>
                      <a:endParaRPr lang="en-US" sz="1600" b="1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/>
                </a:tc>
              </a:tr>
              <a:tr h="4298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it-IT" altLang="en-US" sz="1600" b="1"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MODULI </a:t>
                      </a:r>
                      <a:endParaRPr lang="it-IT" altLang="en-US" sz="1600" b="1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vert="horz" anchor="t" anchorCtr="0"/>
                </a:tc>
              </a:tr>
              <a:tr h="549275">
                <a:tc>
                  <a:txBody>
                    <a:bodyPr/>
                    <a:p>
                      <a:pPr marL="285750" indent="-285750">
                        <a:buFont typeface="Wingdings" panose="05000000000000000000" charset="0"/>
                        <a:buChar char="ü"/>
                      </a:pPr>
                      <a:r>
                        <a:rPr lang="en-US" sz="14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Musica strumentale; canto corale: </a:t>
                      </a:r>
                      <a:r>
                        <a:rPr lang="en-US" sz="1400" b="0" u="sng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Musictogether: laboratorio che unisce</a:t>
                      </a:r>
                      <a:endParaRPr lang="en-US" sz="1400" b="0" u="sng">
                        <a:latin typeface="Microsoft Sans Serif" panose="020B0604020202020204" charset="0"/>
                        <a:ea typeface="Microsoft Sans Serif" panose="020B060402020202020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/>
                </a:tc>
              </a:tr>
              <a:tr h="549910">
                <a:tc>
                  <a:txBody>
                    <a:bodyPr/>
                    <a:p>
                      <a:pPr marL="285750" indent="-285750">
                        <a:buFont typeface="Wingdings" panose="05000000000000000000" charset="0"/>
                        <a:buChar char="ü"/>
                      </a:pPr>
                      <a:r>
                        <a:rPr lang="en-US" sz="14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Arte; scrittura creativa; teatro: </a:t>
                      </a:r>
                      <a:r>
                        <a:rPr lang="en-US" sz="1400" b="0" u="sng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Street</a:t>
                      </a:r>
                      <a:r>
                        <a:rPr lang="en-US" sz="14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 </a:t>
                      </a:r>
                      <a:r>
                        <a:rPr lang="en-US" sz="1400" b="0" u="sng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theatre: teatro all’aria aperta per una</a:t>
                      </a:r>
                      <a:r>
                        <a:rPr lang="en-US" sz="14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 </a:t>
                      </a:r>
                      <a:r>
                        <a:rPr lang="en-US" sz="1400" b="0" u="sng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scuola inclusiva</a:t>
                      </a:r>
                      <a:endParaRPr lang="en-US" sz="1400" b="0" u="sng">
                        <a:latin typeface="Microsoft Sans Serif" panose="020B0604020202020204" charset="0"/>
                        <a:ea typeface="Microsoft Sans Serif" panose="020B060402020202020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/>
                </a:tc>
              </a:tr>
              <a:tr h="731520">
                <a:tc>
                  <a:txBody>
                    <a:bodyPr/>
                    <a:p>
                      <a:pPr marL="285750" indent="-285750">
                        <a:buFont typeface="Wingdings" panose="05000000000000000000" charset="0"/>
                        <a:buChar char="ü"/>
                      </a:pPr>
                      <a:r>
                        <a:rPr lang="en-US" sz="14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Laboratorio creativo e artigianale per la valorizzazione delle vocazioni territoriali: Laboratorio Evo di qualità per la scuola inclusiva</a:t>
                      </a:r>
                      <a:endParaRPr lang="en-US" sz="1400" b="0">
                        <a:latin typeface="Microsoft Sans Serif" panose="020B0604020202020204" charset="0"/>
                        <a:cs typeface="Microsoft Sans Serif" panose="020B0604020202020204" charset="0"/>
                      </a:endParaRPr>
                    </a:p>
                    <a:p>
                      <a:pPr marL="285750" indent="-285750">
                        <a:buNone/>
                      </a:pPr>
                      <a:endParaRPr lang="en-US" sz="1400" b="0">
                        <a:latin typeface="Microsoft Sans Serif" panose="020B060402020202020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/>
                </a:tc>
              </a:tr>
              <a:tr h="731520">
                <a:tc>
                  <a:txBody>
                    <a:bodyPr/>
                    <a:p>
                      <a:pPr marL="285750" indent="-285750">
                        <a:buFont typeface="Wingdings" panose="05000000000000000000" charset="0"/>
                        <a:buChar char="ü"/>
                      </a:pPr>
                      <a:r>
                        <a:rPr lang="en-US" sz="14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Laboratorio creativo e artigianale per la valorizzazione delle vocazioni territoriali: Laboratorio per la trasformazione dei prodotti agricoli</a:t>
                      </a:r>
                      <a:endParaRPr lang="en-US" sz="1400" b="0">
                        <a:latin typeface="Microsoft Sans Serif" panose="020B0604020202020204" charset="0"/>
                        <a:cs typeface="Microsoft Sans Serif" panose="020B0604020202020204" charset="0"/>
                      </a:endParaRPr>
                    </a:p>
                    <a:p>
                      <a:pPr marL="285750" indent="-285750">
                        <a:buNone/>
                      </a:pPr>
                      <a:endParaRPr lang="en-US" sz="1400" b="0">
                        <a:latin typeface="Microsoft Sans Serif" panose="020B060402020202020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/>
                </a:tc>
              </a:tr>
              <a:tr h="549275">
                <a:tc>
                  <a:txBody>
                    <a:bodyPr/>
                    <a:p>
                      <a:pPr marL="285750" indent="-285750" algn="l">
                        <a:buClrTx/>
                        <a:buSzTx/>
                        <a:buFont typeface="Wingdings" panose="05000000000000000000" charset="0"/>
                        <a:buChar char="ü"/>
                      </a:pPr>
                      <a:r>
                        <a:rPr lang="en-US" sz="14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Laboratori di educazione finanziaria e al risparmio: Piggy bank proattivo per l’educazione finanziaria</a:t>
                      </a:r>
                      <a:endParaRPr lang="en-US" sz="1400" b="0">
                        <a:latin typeface="Microsoft Sans Serif" panose="020B060402020202020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/>
                </a:tc>
              </a:tr>
              <a:tr h="549910">
                <a:tc>
                  <a:txBody>
                    <a:bodyPr/>
                    <a:p>
                      <a:pPr marL="285750" indent="-285750" algn="l">
                        <a:buClrTx/>
                        <a:buSzTx/>
                        <a:buFont typeface="Wingdings" panose="05000000000000000000" charset="0"/>
                        <a:buChar char="ü"/>
                      </a:pPr>
                      <a:r>
                        <a:rPr lang="en-US" sz="14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Iniziative per il contrasto alla violenza nei contesti scolastici, promozione della parità di genere e lotta alla discriminazione e al bullismo: Laboratorio creativo per contrastare gender gap e bullismo 1</a:t>
                      </a:r>
                      <a:endParaRPr lang="en-US" sz="1400" b="0">
                        <a:latin typeface="Microsoft Sans Serif" panose="020B0604020202020204" charset="0"/>
                        <a:cs typeface="Microsoft Sans Serif" panose="020B0604020202020204" charset="0"/>
                      </a:endParaRPr>
                    </a:p>
                    <a:p>
                      <a:pPr marL="285750" indent="-285750" algn="l">
                        <a:buClrTx/>
                        <a:buSzTx/>
                        <a:buFont typeface="Wingdings" panose="05000000000000000000" charset="0"/>
                        <a:buChar char="ü"/>
                      </a:pPr>
                      <a:endParaRPr lang="en-US" sz="1400" b="0">
                        <a:latin typeface="Microsoft Sans Serif" panose="020B060402020202020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/>
                </a:tc>
              </a:tr>
              <a:tr h="549910">
                <a:tc>
                  <a:txBody>
                    <a:bodyPr/>
                    <a:p>
                      <a:pPr marL="285750" indent="-285750" algn="l">
                        <a:buClrTx/>
                        <a:buSzTx/>
                        <a:buFont typeface="Wingdings" panose="05000000000000000000" charset="0"/>
                        <a:buChar char="ü"/>
                      </a:pPr>
                      <a:r>
                        <a:rPr lang="en-US" sz="14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Iniziative per il contrasto alla violenza nei contesti scolastici, promozione della parità di genere e lotta alla discriminazione e al bullismo: Laboratorio creativo per contrastare gender gap e bullismo 2</a:t>
                      </a:r>
                      <a:endParaRPr lang="en-US" sz="1400" b="0">
                        <a:latin typeface="Microsoft Sans Serif" panose="020B060402020202020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360" y="188595"/>
            <a:ext cx="8229600" cy="582613"/>
          </a:xfr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scaled="0"/>
          </a:gradFill>
        </p:spPr>
        <p:txBody>
          <a:bodyPr/>
          <a:p>
            <a:pPr algn="ctr"/>
            <a:r>
              <a:rPr lang="it-IT" altLang="en-US" sz="2000"/>
              <a:t>Percorsi per Adulti</a:t>
            </a:r>
            <a:endParaRPr lang="it-IT" altLang="en-US" sz="2000"/>
          </a:p>
        </p:txBody>
      </p:sp>
      <p:graphicFrame>
        <p:nvGraphicFramePr>
          <p:cNvPr id="5" name="Table 4"/>
          <p:cNvGraphicFramePr/>
          <p:nvPr/>
        </p:nvGraphicFramePr>
        <p:xfrm>
          <a:off x="755650" y="980440"/>
          <a:ext cx="7316470" cy="478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6470"/>
              </a:tblGrid>
              <a:tr h="58737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t-IT" altLang="en-US" sz="1600"/>
                        <a:t>Sottoazione </a:t>
                      </a:r>
                      <a:endParaRPr lang="it-IT" altLang="en-US" sz="1600"/>
                    </a:p>
                    <a:p>
                      <a:pPr algn="ctr">
                        <a:buNone/>
                      </a:pPr>
                      <a:endParaRPr lang="it-IT" altLang="en-US" sz="1600"/>
                    </a:p>
                  </a:txBody>
                  <a:tcPr/>
                </a:tc>
              </a:tr>
              <a:tr h="60706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it-IT" altLang="en-US" sz="1600" b="1">
                          <a:sym typeface="+mn-ea"/>
                        </a:rPr>
                        <a:t>10.3.1A - </a:t>
                      </a:r>
                      <a:r>
                        <a:rPr lang="it-IT" altLang="en-US" sz="1600" b="0">
                          <a:sym typeface="+mn-ea"/>
                        </a:rPr>
                        <a:t>Percorsi per adulti</a:t>
                      </a:r>
                      <a:endParaRPr lang="it-IT" altLang="en-US" sz="1600"/>
                    </a:p>
                    <a:p>
                      <a:pPr indent="0" algn="ctr">
                        <a:buNone/>
                      </a:pPr>
                      <a:endParaRPr lang="it-IT" altLang="en-US" sz="1600" b="0">
                        <a:latin typeface="Microsoft Sans Serif" panose="020B0604020202020204" charset="0"/>
                        <a:ea typeface="Microsoft Sans Serif" panose="020B060402020202020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/>
                </a:tc>
              </a:tr>
              <a:tr h="607060">
                <a:tc>
                  <a:txBody>
                    <a:bodyPr/>
                    <a:p>
                      <a:pPr marL="285750" indent="-285750">
                        <a:buFont typeface="Wingdings" panose="05000000000000000000" charset="0"/>
                        <a:buChar char="ü"/>
                      </a:pPr>
                      <a:r>
                        <a:rPr lang="en-US" sz="1600" b="0">
                          <a:latin typeface="Microsoft Sans Serif" panose="020B0604020202020204" charset="0"/>
                          <a:ea typeface="Microsoft Sans Serif" panose="020B0604020202020204" charset="0"/>
                          <a:cs typeface="Microsoft Sans Serif" panose="020B0604020202020204" charset="0"/>
                        </a:rPr>
                        <a:t>Potenziamento della lingua straniera: English for all: afternoon classes</a:t>
                      </a:r>
                      <a:endParaRPr lang="en-US" sz="1600" b="0">
                        <a:latin typeface="Microsoft Sans Serif" panose="020B0604020202020204" charset="0"/>
                        <a:ea typeface="Microsoft Sans Serif" panose="020B060402020202020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/>
                </a:tc>
              </a:tr>
              <a:tr h="728980">
                <a:tc>
                  <a:txBody>
                    <a:bodyPr/>
                    <a:p>
                      <a:pPr marL="285750" indent="-285750">
                        <a:buFont typeface="Wingdings" panose="05000000000000000000" charset="0"/>
                        <a:buChar char="ü"/>
                      </a:pPr>
                      <a:r>
                        <a:rPr lang="en-US" sz="16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Sviluppo delle competenze chiave per l'apprendimento permanente (Raccomandazione 2006/962/CE del Parlamento europeo e del Consiglio, del 18 dicembre 2006, relativa a competenze chiave per l'apprendimento permanente [Gazzetta ufficiale L 394 del 30.12.2006, pag. 10]: </a:t>
                      </a:r>
                      <a:r>
                        <a:rPr lang="en-US" sz="1600" b="0" u="sng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Dal volgare al</a:t>
                      </a:r>
                      <a:r>
                        <a:rPr lang="en-US" sz="16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 </a:t>
                      </a:r>
                      <a:r>
                        <a:rPr lang="en-US" sz="1600" b="0" u="sng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vernacolo: lavoriamo con Dante</a:t>
                      </a:r>
                      <a:endParaRPr lang="en-US" sz="1600" b="0" u="sng">
                        <a:latin typeface="Microsoft Sans Serif" panose="020B0604020202020204" charset="0"/>
                        <a:cs typeface="Microsoft Sans Serif" panose="020B0604020202020204" charset="0"/>
                      </a:endParaRPr>
                    </a:p>
                    <a:p>
                      <a:pPr marL="285750" indent="-285750">
                        <a:buFont typeface="Wingdings" panose="05000000000000000000" charset="0"/>
                        <a:buChar char="ü"/>
                      </a:pPr>
                      <a:endParaRPr lang="en-US" sz="1600" b="0" u="sng">
                        <a:latin typeface="Microsoft Sans Serif" panose="020B0604020202020204" charset="0"/>
                        <a:ea typeface="Microsoft Sans Serif" panose="020B0604020202020204" charset="0"/>
                        <a:cs typeface="Microsoft Sans Serif" panose="020B0604020202020204" charset="0"/>
                      </a:endParaRPr>
                    </a:p>
                    <a:p>
                      <a:pPr marL="285750" indent="-285750">
                        <a:buNone/>
                      </a:pPr>
                      <a:endParaRPr lang="en-US" sz="1600" b="0" u="sng">
                        <a:latin typeface="Microsoft Sans Serif" panose="020B0604020202020204" charset="0"/>
                        <a:ea typeface="Microsoft Sans Serif" panose="020B060402020202020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/>
                </a:tc>
              </a:tr>
              <a:tr h="728345">
                <a:tc>
                  <a:txBody>
                    <a:bodyPr/>
                    <a:p>
                      <a:pPr marL="285750" indent="-285750">
                        <a:buFont typeface="Wingdings" panose="05000000000000000000" charset="0"/>
                        <a:buChar char="ü"/>
                      </a:pPr>
                      <a:r>
                        <a:rPr lang="en-US" sz="16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Sviluppo delle competenze chiave per l'apprendimento permanente (Raccomandazione 2006/962/CE del Parlamento europeo e del Consiglio, del 18 dicembre 2006, relativa a competenze chiave per l'apprendimento permanente [Gazzetta ufficiale L 394 del 30.12.2006, pag. 10]: </a:t>
                      </a:r>
                      <a:r>
                        <a:rPr lang="en-US" sz="1600" b="0" u="sng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La lingua</a:t>
                      </a:r>
                      <a:r>
                        <a:rPr lang="en-US" sz="16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 </a:t>
                      </a:r>
                      <a:r>
                        <a:rPr lang="en-US" sz="1600" b="0" u="sng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italiana per il life long learning</a:t>
                      </a:r>
                      <a:endParaRPr lang="en-US" sz="1600" b="0" u="sng">
                        <a:latin typeface="Microsoft Sans Serif" panose="020B0604020202020204" charset="0"/>
                        <a:cs typeface="Microsoft Sans Serif" panose="020B0604020202020204" charset="0"/>
                      </a:endParaRPr>
                    </a:p>
                    <a:p>
                      <a:pPr marL="285750" indent="-285750">
                        <a:buFont typeface="Wingdings" panose="05000000000000000000" charset="0"/>
                        <a:buChar char="ü"/>
                      </a:pPr>
                      <a:endParaRPr lang="en-US" sz="1600" b="0" u="sng">
                        <a:latin typeface="Microsoft Sans Serif" panose="020B0604020202020204" charset="0"/>
                        <a:ea typeface="Microsoft Sans Serif" panose="020B0604020202020204" charset="0"/>
                        <a:cs typeface="Microsoft Sans Serif" panose="020B0604020202020204" charset="0"/>
                      </a:endParaRPr>
                    </a:p>
                    <a:p>
                      <a:pPr marL="285750" indent="-285750">
                        <a:buNone/>
                      </a:pPr>
                      <a:endParaRPr lang="en-US" sz="1600" b="0" u="sng">
                        <a:latin typeface="Microsoft Sans Serif" panose="020B0604020202020204" charset="0"/>
                        <a:ea typeface="Microsoft Sans Serif" panose="020B060402020202020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aphicFrame>
        <p:nvGraphicFramePr>
          <p:cNvPr id="5" name="Table 4"/>
          <p:cNvGraphicFramePr/>
          <p:nvPr/>
        </p:nvGraphicFramePr>
        <p:xfrm>
          <a:off x="408940" y="980440"/>
          <a:ext cx="7800340" cy="4843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00340"/>
              </a:tblGrid>
              <a:tr h="7842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t-IT" altLang="en-US" sz="1800"/>
                        <a:t>Sottoazione </a:t>
                      </a:r>
                      <a:endParaRPr lang="it-IT" altLang="en-US" sz="1800"/>
                    </a:p>
                    <a:p>
                      <a:pPr algn="ctr">
                        <a:buNone/>
                      </a:pPr>
                      <a:endParaRPr lang="it-IT" altLang="en-US" sz="1800"/>
                    </a:p>
                  </a:txBody>
                  <a:tcPr/>
                </a:tc>
              </a:tr>
              <a:tr h="6343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it-IT" altLang="en-US" sz="1600" b="1">
                          <a:sym typeface="+mn-ea"/>
                        </a:rPr>
                        <a:t>10.3.1A - </a:t>
                      </a:r>
                      <a:r>
                        <a:rPr lang="it-IT" altLang="en-US" sz="1600" b="0">
                          <a:sym typeface="+mn-ea"/>
                        </a:rPr>
                        <a:t>Percorsi per adulti</a:t>
                      </a:r>
                      <a:endParaRPr lang="it-IT" altLang="en-US" sz="1800"/>
                    </a:p>
                    <a:p>
                      <a:pPr indent="0" algn="ctr">
                        <a:buNone/>
                      </a:pPr>
                      <a:endParaRPr lang="it-IT" altLang="en-US" sz="1800" b="0">
                        <a:latin typeface="Microsoft Sans Serif" panose="020B0604020202020204" charset="0"/>
                        <a:ea typeface="Microsoft Sans Serif" panose="020B060402020202020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/>
                </a:tc>
              </a:tr>
              <a:tr h="4667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t-IT" altLang="en-US"/>
                        <a:t>MODULI</a:t>
                      </a:r>
                      <a:endParaRPr lang="it-IT" altLang="en-US"/>
                    </a:p>
                  </a:txBody>
                  <a:tcPr/>
                </a:tc>
              </a:tr>
              <a:tr h="1464310">
                <a:tc>
                  <a:txBody>
                    <a:bodyPr/>
                    <a:p>
                      <a:pPr marL="285750" indent="-285750" algn="just">
                        <a:buFont typeface="Wingdings" panose="05000000000000000000" charset="0"/>
                        <a:buChar char="ü"/>
                      </a:pPr>
                      <a:r>
                        <a:rPr lang="it-IT" altLang="en-US" sz="1600"/>
                        <a:t>Sviluppo delle competenze chiave per l'apprendimento permanente (Raccomandazione 2006/962/CE del Parlamento europeo e del Consiglio, del 18 dicembre 2006, relativa a competenze chiave per l'apprendimento permanente [Gazzetta ufficiale L 394 del 30.12.2006, pag. 10]: Dal volgare al vernacolo: lavoriamo con Dante</a:t>
                      </a:r>
                      <a:endParaRPr lang="it-IT" altLang="en-US" sz="1600"/>
                    </a:p>
                  </a:txBody>
                  <a:tcPr/>
                </a:tc>
              </a:tr>
              <a:tr h="895985">
                <a:tc>
                  <a:txBody>
                    <a:bodyPr/>
                    <a:p>
                      <a:pPr marL="285750" indent="-285750">
                        <a:buFont typeface="Wingdings" panose="05000000000000000000" charset="0"/>
                        <a:buChar char="ü"/>
                      </a:pPr>
                      <a:r>
                        <a:rPr lang="en-US" sz="16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Sviluppo delle competenze chiave di cittadinanza (DM 139/2007 e allegato): </a:t>
                      </a:r>
                      <a:r>
                        <a:rPr lang="en-US" sz="1600" b="0" u="sng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Il Manuale del Buon Cittadino per</a:t>
                      </a:r>
                      <a:r>
                        <a:rPr lang="en-US" sz="16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 </a:t>
                      </a:r>
                      <a:r>
                        <a:rPr lang="en-US" sz="1600" b="0" u="sng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valorizzare lo spirito di iniziativa</a:t>
                      </a:r>
                      <a:endParaRPr lang="en-US" sz="1600" b="0">
                        <a:latin typeface="Microsoft Sans Serif" panose="020B0604020202020204" charset="0"/>
                        <a:ea typeface="Microsoft Sans Serif" panose="020B060402020202020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/>
                </a:tc>
              </a:tr>
              <a:tr h="597535">
                <a:tc>
                  <a:txBody>
                    <a:bodyPr/>
                    <a:p>
                      <a:pPr marL="285750" indent="-285750">
                        <a:buFont typeface="Wingdings" panose="05000000000000000000" charset="0"/>
                        <a:buChar char="ü"/>
                      </a:pPr>
                      <a:r>
                        <a:rPr lang="en-US" sz="16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Sviluppo delle competenze chiave di cittadinanza (DM 139/2007 e allegato): </a:t>
                      </a:r>
                      <a:r>
                        <a:rPr lang="en-US" sz="1600" b="0" u="sng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Legalità e responsabilità</a:t>
                      </a:r>
                      <a:endParaRPr lang="en-US" sz="1600" b="0">
                        <a:latin typeface="Microsoft Sans Serif" panose="020B0604020202020204" charset="0"/>
                        <a:ea typeface="Microsoft Sans Serif" panose="020B060402020202020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scaled="0"/>
          </a:gradFill>
        </p:spPr>
        <p:txBody>
          <a:bodyPr/>
          <a:p>
            <a:pPr marL="0" indent="0">
              <a:buNone/>
            </a:pPr>
            <a:r>
              <a:rPr lang="it-IT" altLang="en-US"/>
              <a:t>La </a:t>
            </a:r>
            <a:r>
              <a:rPr lang="en-US"/>
              <a:t>scuola restituisce</a:t>
            </a:r>
            <a:r>
              <a:rPr lang="it-IT" altLang="en-US"/>
              <a:t>:</a:t>
            </a:r>
            <a:endParaRPr lang="it-IT" altLang="en-US"/>
          </a:p>
          <a:p>
            <a:r>
              <a:rPr lang="en-US"/>
              <a:t>spazi e tempi di relazione</a:t>
            </a:r>
            <a:r>
              <a:rPr lang="it-IT" altLang="en-US"/>
              <a:t>;</a:t>
            </a:r>
            <a:r>
              <a:rPr lang="en-US"/>
              <a:t> </a:t>
            </a:r>
            <a:endParaRPr lang="en-US"/>
          </a:p>
          <a:p>
            <a:pPr marL="0" indent="0">
              <a:buNone/>
            </a:pPr>
            <a:endParaRPr lang="en-US" sz="1600"/>
          </a:p>
          <a:p>
            <a:r>
              <a:rPr lang="en-US"/>
              <a:t>luoghi per incontrarsi di nuovo</a:t>
            </a:r>
            <a:r>
              <a:rPr lang="it-IT" altLang="en-US"/>
              <a:t>;</a:t>
            </a:r>
            <a:r>
              <a:rPr lang="en-US"/>
              <a:t> </a:t>
            </a:r>
            <a:endParaRPr lang="en-US"/>
          </a:p>
          <a:p>
            <a:r>
              <a:rPr lang="it-IT" altLang="en-US"/>
              <a:t>momenti di socialità.</a:t>
            </a:r>
            <a:endParaRPr lang="en-US"/>
          </a:p>
          <a:p>
            <a:endParaRPr lang="it-IT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txBody>
          <a:bodyPr/>
          <a:p>
            <a:r>
              <a:rPr lang="it-IT" altLang="en-US">
                <a:sym typeface="+mn-ea"/>
              </a:rPr>
              <a:t>La Scuola contribuisce allo </a:t>
            </a:r>
            <a:r>
              <a:rPr lang="en-US">
                <a:sym typeface="+mn-ea"/>
              </a:rPr>
              <a:t>sviluppo emotivo, affettivo, identitario, sociale di ogn</a:t>
            </a:r>
            <a:r>
              <a:rPr lang="it-IT" altLang="en-US">
                <a:sym typeface="+mn-ea"/>
              </a:rPr>
              <a:t>i studentessa e di ogni studente.</a:t>
            </a:r>
            <a:endParaRPr lang="it-IT" altLang="en-US"/>
          </a:p>
          <a:p>
            <a:endParaRPr lang="it-IT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it-IT" altLang="en-US" sz="2400"/>
          </a:p>
        </p:txBody>
      </p:sp>
      <p:sp>
        <p:nvSpPr>
          <p:cNvPr id="8" name="Freeform 123@|5FFC:0|FBC:0|LFC:16777215|LBC:16777215"/>
          <p:cNvSpPr/>
          <p:nvPr/>
        </p:nvSpPr>
        <p:spPr bwMode="auto">
          <a:xfrm>
            <a:off x="5464175" y="5264150"/>
            <a:ext cx="932815" cy="76200"/>
          </a:xfrm>
          <a:custGeom>
            <a:avLst/>
            <a:gdLst/>
            <a:ahLst/>
            <a:cxnLst>
              <a:cxn ang="0">
                <a:pos x="163" y="11"/>
              </a:cxn>
              <a:cxn ang="0">
                <a:pos x="153" y="21"/>
              </a:cxn>
              <a:cxn ang="0">
                <a:pos x="10" y="21"/>
              </a:cxn>
              <a:cxn ang="0">
                <a:pos x="0" y="11"/>
              </a:cxn>
              <a:cxn ang="0">
                <a:pos x="10" y="0"/>
              </a:cxn>
              <a:cxn ang="0">
                <a:pos x="153" y="0"/>
              </a:cxn>
              <a:cxn ang="0">
                <a:pos x="163" y="11"/>
              </a:cxn>
            </a:cxnLst>
            <a:rect l="0" t="0" r="r" b="b"/>
            <a:pathLst>
              <a:path w="163" h="21">
                <a:moveTo>
                  <a:pt x="163" y="11"/>
                </a:moveTo>
                <a:cubicBezTo>
                  <a:pt x="163" y="16"/>
                  <a:pt x="158" y="21"/>
                  <a:pt x="153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5" y="21"/>
                  <a:pt x="0" y="16"/>
                  <a:pt x="0" y="11"/>
                </a:cubicBezTo>
                <a:cubicBezTo>
                  <a:pt x="0" y="5"/>
                  <a:pt x="5" y="0"/>
                  <a:pt x="10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58" y="0"/>
                  <a:pt x="163" y="5"/>
                  <a:pt x="163" y="11"/>
                </a:cubicBezTo>
                <a:close/>
              </a:path>
            </a:pathLst>
          </a:custGeom>
          <a:solidFill>
            <a:srgbClr val="00B050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Calibri" panose="020F0502020204030204" charset="0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9" name="Freeform 124@|5FFC:0|FBC:0|LFC:16777215|LBC:16777215"/>
          <p:cNvSpPr/>
          <p:nvPr/>
        </p:nvSpPr>
        <p:spPr bwMode="auto">
          <a:xfrm>
            <a:off x="5475605" y="5129530"/>
            <a:ext cx="835660" cy="134620"/>
          </a:xfrm>
          <a:custGeom>
            <a:avLst/>
            <a:gdLst/>
            <a:ahLst/>
            <a:cxnLst>
              <a:cxn ang="0">
                <a:pos x="163" y="11"/>
              </a:cxn>
              <a:cxn ang="0">
                <a:pos x="153" y="21"/>
              </a:cxn>
              <a:cxn ang="0">
                <a:pos x="10" y="21"/>
              </a:cxn>
              <a:cxn ang="0">
                <a:pos x="0" y="11"/>
              </a:cxn>
              <a:cxn ang="0">
                <a:pos x="10" y="0"/>
              </a:cxn>
              <a:cxn ang="0">
                <a:pos x="153" y="0"/>
              </a:cxn>
              <a:cxn ang="0">
                <a:pos x="163" y="11"/>
              </a:cxn>
            </a:cxnLst>
            <a:rect l="0" t="0" r="r" b="b"/>
            <a:pathLst>
              <a:path w="163" h="21">
                <a:moveTo>
                  <a:pt x="163" y="11"/>
                </a:moveTo>
                <a:cubicBezTo>
                  <a:pt x="163" y="16"/>
                  <a:pt x="158" y="21"/>
                  <a:pt x="153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5" y="21"/>
                  <a:pt x="0" y="16"/>
                  <a:pt x="0" y="11"/>
                </a:cubicBezTo>
                <a:cubicBezTo>
                  <a:pt x="0" y="5"/>
                  <a:pt x="5" y="0"/>
                  <a:pt x="10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58" y="0"/>
                  <a:pt x="163" y="5"/>
                  <a:pt x="163" y="11"/>
                </a:cubicBezTo>
                <a:close/>
              </a:path>
            </a:pathLst>
          </a:cu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Calibri" panose="020F0502020204030204" charset="0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17" name="Freeform 125@|5FFC:0|FBC:0|LFC:16777215|LBC:16777215"/>
          <p:cNvSpPr/>
          <p:nvPr/>
        </p:nvSpPr>
        <p:spPr bwMode="auto">
          <a:xfrm>
            <a:off x="5491480" y="5263515"/>
            <a:ext cx="820420" cy="27876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9" y="0"/>
              </a:cxn>
              <a:cxn ang="0">
                <a:pos x="63" y="30"/>
              </a:cxn>
              <a:cxn ang="0">
                <a:pos x="0" y="0"/>
              </a:cxn>
            </a:cxnLst>
            <a:rect l="0" t="0" r="r" b="b"/>
            <a:pathLst>
              <a:path w="129" h="32">
                <a:moveTo>
                  <a:pt x="0" y="0"/>
                </a:moveTo>
                <a:cubicBezTo>
                  <a:pt x="129" y="0"/>
                  <a:pt x="129" y="0"/>
                  <a:pt x="129" y="0"/>
                </a:cubicBezTo>
                <a:cubicBezTo>
                  <a:pt x="129" y="0"/>
                  <a:pt x="120" y="32"/>
                  <a:pt x="63" y="30"/>
                </a:cubicBezTo>
                <a:cubicBezTo>
                  <a:pt x="17" y="29"/>
                  <a:pt x="0" y="0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scaled="0"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Calibri" panose="020F0502020204030204" charset="0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18" name="Freeform 237@|5FFC:0|FBC:0|LFC:16777215|LBC:16777215"/>
          <p:cNvSpPr>
            <a:spLocks noEditPoints="1"/>
          </p:cNvSpPr>
          <p:nvPr/>
        </p:nvSpPr>
        <p:spPr bwMode="auto">
          <a:xfrm>
            <a:off x="4932045" y="2420620"/>
            <a:ext cx="2110105" cy="2649855"/>
          </a:xfrm>
          <a:custGeom>
            <a:avLst/>
            <a:gdLst/>
            <a:ahLst/>
            <a:cxnLst>
              <a:cxn ang="0">
                <a:pos x="175" y="0"/>
              </a:cxn>
              <a:cxn ang="0">
                <a:pos x="167" y="0"/>
              </a:cxn>
              <a:cxn ang="0">
                <a:pos x="6" y="165"/>
              </a:cxn>
              <a:cxn ang="0">
                <a:pos x="67" y="318"/>
              </a:cxn>
              <a:cxn ang="0">
                <a:pos x="90" y="396"/>
              </a:cxn>
              <a:cxn ang="0">
                <a:pos x="90" y="396"/>
              </a:cxn>
              <a:cxn ang="0">
                <a:pos x="99" y="401"/>
              </a:cxn>
              <a:cxn ang="0">
                <a:pos x="242" y="401"/>
              </a:cxn>
              <a:cxn ang="0">
                <a:pos x="251" y="396"/>
              </a:cxn>
              <a:cxn ang="0">
                <a:pos x="251" y="396"/>
              </a:cxn>
              <a:cxn ang="0">
                <a:pos x="274" y="318"/>
              </a:cxn>
              <a:cxn ang="0">
                <a:pos x="336" y="165"/>
              </a:cxn>
              <a:cxn ang="0">
                <a:pos x="175" y="0"/>
              </a:cxn>
              <a:cxn ang="0">
                <a:pos x="295" y="166"/>
              </a:cxn>
              <a:cxn ang="0">
                <a:pos x="249" y="282"/>
              </a:cxn>
              <a:cxn ang="0">
                <a:pos x="231" y="352"/>
              </a:cxn>
              <a:cxn ang="0">
                <a:pos x="231" y="352"/>
              </a:cxn>
              <a:cxn ang="0">
                <a:pos x="224" y="356"/>
              </a:cxn>
              <a:cxn ang="0">
                <a:pos x="117" y="356"/>
              </a:cxn>
              <a:cxn ang="0">
                <a:pos x="110" y="352"/>
              </a:cxn>
              <a:cxn ang="0">
                <a:pos x="110" y="352"/>
              </a:cxn>
              <a:cxn ang="0">
                <a:pos x="93" y="282"/>
              </a:cxn>
              <a:cxn ang="0">
                <a:pos x="47" y="166"/>
              </a:cxn>
              <a:cxn ang="0">
                <a:pos x="168" y="43"/>
              </a:cxn>
              <a:cxn ang="0">
                <a:pos x="174" y="43"/>
              </a:cxn>
              <a:cxn ang="0">
                <a:pos x="295" y="166"/>
              </a:cxn>
            </a:cxnLst>
            <a:rect l="0" t="0" r="r" b="b"/>
            <a:pathLst>
              <a:path w="341" h="401">
                <a:moveTo>
                  <a:pt x="175" y="0"/>
                </a:moveTo>
                <a:cubicBezTo>
                  <a:pt x="167" y="0"/>
                  <a:pt x="167" y="0"/>
                  <a:pt x="167" y="0"/>
                </a:cubicBezTo>
                <a:cubicBezTo>
                  <a:pt x="61" y="7"/>
                  <a:pt x="0" y="83"/>
                  <a:pt x="6" y="165"/>
                </a:cubicBezTo>
                <a:cubicBezTo>
                  <a:pt x="12" y="254"/>
                  <a:pt x="61" y="264"/>
                  <a:pt x="67" y="318"/>
                </a:cubicBezTo>
                <a:cubicBezTo>
                  <a:pt x="73" y="372"/>
                  <a:pt x="90" y="396"/>
                  <a:pt x="90" y="396"/>
                </a:cubicBezTo>
                <a:cubicBezTo>
                  <a:pt x="90" y="396"/>
                  <a:pt x="90" y="396"/>
                  <a:pt x="90" y="396"/>
                </a:cubicBezTo>
                <a:cubicBezTo>
                  <a:pt x="92" y="399"/>
                  <a:pt x="96" y="401"/>
                  <a:pt x="99" y="401"/>
                </a:cubicBezTo>
                <a:cubicBezTo>
                  <a:pt x="242" y="401"/>
                  <a:pt x="242" y="401"/>
                  <a:pt x="242" y="401"/>
                </a:cubicBezTo>
                <a:cubicBezTo>
                  <a:pt x="245" y="401"/>
                  <a:pt x="249" y="399"/>
                  <a:pt x="251" y="396"/>
                </a:cubicBezTo>
                <a:cubicBezTo>
                  <a:pt x="251" y="396"/>
                  <a:pt x="251" y="396"/>
                  <a:pt x="251" y="396"/>
                </a:cubicBezTo>
                <a:cubicBezTo>
                  <a:pt x="251" y="396"/>
                  <a:pt x="268" y="372"/>
                  <a:pt x="274" y="318"/>
                </a:cubicBezTo>
                <a:cubicBezTo>
                  <a:pt x="280" y="264"/>
                  <a:pt x="330" y="254"/>
                  <a:pt x="336" y="165"/>
                </a:cubicBezTo>
                <a:cubicBezTo>
                  <a:pt x="341" y="83"/>
                  <a:pt x="280" y="7"/>
                  <a:pt x="175" y="0"/>
                </a:cubicBezTo>
                <a:close/>
                <a:moveTo>
                  <a:pt x="295" y="166"/>
                </a:moveTo>
                <a:cubicBezTo>
                  <a:pt x="290" y="234"/>
                  <a:pt x="253" y="241"/>
                  <a:pt x="249" y="282"/>
                </a:cubicBezTo>
                <a:cubicBezTo>
                  <a:pt x="244" y="322"/>
                  <a:pt x="231" y="352"/>
                  <a:pt x="231" y="352"/>
                </a:cubicBezTo>
                <a:cubicBezTo>
                  <a:pt x="231" y="352"/>
                  <a:pt x="231" y="352"/>
                  <a:pt x="231" y="352"/>
                </a:cubicBezTo>
                <a:cubicBezTo>
                  <a:pt x="229" y="354"/>
                  <a:pt x="227" y="356"/>
                  <a:pt x="224" y="356"/>
                </a:cubicBezTo>
                <a:cubicBezTo>
                  <a:pt x="117" y="356"/>
                  <a:pt x="117" y="356"/>
                  <a:pt x="117" y="356"/>
                </a:cubicBezTo>
                <a:cubicBezTo>
                  <a:pt x="114" y="356"/>
                  <a:pt x="112" y="354"/>
                  <a:pt x="110" y="352"/>
                </a:cubicBezTo>
                <a:cubicBezTo>
                  <a:pt x="110" y="352"/>
                  <a:pt x="110" y="352"/>
                  <a:pt x="110" y="352"/>
                </a:cubicBezTo>
                <a:cubicBezTo>
                  <a:pt x="110" y="352"/>
                  <a:pt x="98" y="322"/>
                  <a:pt x="93" y="282"/>
                </a:cubicBezTo>
                <a:cubicBezTo>
                  <a:pt x="89" y="241"/>
                  <a:pt x="51" y="234"/>
                  <a:pt x="47" y="166"/>
                </a:cubicBezTo>
                <a:cubicBezTo>
                  <a:pt x="43" y="105"/>
                  <a:pt x="89" y="48"/>
                  <a:pt x="168" y="43"/>
                </a:cubicBezTo>
                <a:cubicBezTo>
                  <a:pt x="174" y="43"/>
                  <a:pt x="174" y="43"/>
                  <a:pt x="174" y="43"/>
                </a:cubicBezTo>
                <a:cubicBezTo>
                  <a:pt x="253" y="48"/>
                  <a:pt x="299" y="105"/>
                  <a:pt x="295" y="166"/>
                </a:cubicBezTo>
                <a:close/>
              </a:path>
            </a:pathLst>
          </a:custGeom>
          <a:gradFill flip="none">
            <a:gsLst>
              <a:gs pos="0">
                <a:srgbClr val="14CD68"/>
              </a:gs>
              <a:gs pos="100000">
                <a:srgbClr val="035C7D"/>
              </a:gs>
            </a:gsLst>
            <a:lin ang="0" scaled="0"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Calibri" panose="020F0502020204030204" charset="0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19" name="Oval 295"/>
          <p:cNvSpPr/>
          <p:nvPr/>
        </p:nvSpPr>
        <p:spPr>
          <a:xfrm>
            <a:off x="4352290" y="4625658"/>
            <a:ext cx="657225" cy="638175"/>
          </a:xfrm>
          <a:prstGeom prst="ellipse">
            <a:avLst/>
          </a:prstGeom>
          <a:solidFill>
            <a:srgbClr val="FFBF53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Calibri" panose="020F0502020204030204" charset="0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20" name="Oval 299"/>
          <p:cNvSpPr/>
          <p:nvPr/>
        </p:nvSpPr>
        <p:spPr>
          <a:xfrm>
            <a:off x="6737033" y="1868488"/>
            <a:ext cx="657225" cy="639763"/>
          </a:xfrm>
          <a:prstGeom prst="ellipse">
            <a:avLst/>
          </a:prstGeom>
          <a:solidFill>
            <a:srgbClr val="F07474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Calibri" panose="020F0502020204030204" charset="0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21" name="Oval 303"/>
          <p:cNvSpPr/>
          <p:nvPr/>
        </p:nvSpPr>
        <p:spPr>
          <a:xfrm>
            <a:off x="7306628" y="2736850"/>
            <a:ext cx="657225" cy="638175"/>
          </a:xfrm>
          <a:prstGeom prst="ellipse">
            <a:avLst/>
          </a:prstGeom>
          <a:solidFill>
            <a:srgbClr val="02B3C5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Calibri" panose="020F0502020204030204" charset="0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22" name="Oval 307"/>
          <p:cNvSpPr/>
          <p:nvPr/>
        </p:nvSpPr>
        <p:spPr>
          <a:xfrm rot="480000">
            <a:off x="6989445" y="3717925"/>
            <a:ext cx="658813" cy="639763"/>
          </a:xfrm>
          <a:prstGeom prst="ellipse">
            <a:avLst/>
          </a:prstGeom>
          <a:solidFill>
            <a:srgbClr val="6A3C7C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Calibri" panose="020F0502020204030204" charset="0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23" name="Oval 308"/>
          <p:cNvSpPr/>
          <p:nvPr/>
        </p:nvSpPr>
        <p:spPr>
          <a:xfrm>
            <a:off x="4492625" y="1844358"/>
            <a:ext cx="657225" cy="638175"/>
          </a:xfrm>
          <a:prstGeom prst="ellipse">
            <a:avLst/>
          </a:prstGeom>
          <a:solidFill>
            <a:srgbClr val="6A3C7C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Calibri" panose="020F0502020204030204" charset="0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24" name="Oval 309"/>
          <p:cNvSpPr/>
          <p:nvPr/>
        </p:nvSpPr>
        <p:spPr>
          <a:xfrm>
            <a:off x="5564505" y="1503045"/>
            <a:ext cx="657225" cy="638175"/>
          </a:xfrm>
          <a:prstGeom prst="ellipse">
            <a:avLst/>
          </a:prstGeom>
          <a:solidFill>
            <a:srgbClr val="FFBF53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Calibri" panose="020F0502020204030204" charset="0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25" name="Oval 44"/>
          <p:cNvSpPr/>
          <p:nvPr/>
        </p:nvSpPr>
        <p:spPr>
          <a:xfrm>
            <a:off x="6737033" y="4701858"/>
            <a:ext cx="658813" cy="638175"/>
          </a:xfrm>
          <a:prstGeom prst="ellipse">
            <a:avLst/>
          </a:prstGeom>
          <a:solidFill>
            <a:srgbClr val="FFBF53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Calibri" panose="020F0502020204030204" charset="0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5207000" y="3213100"/>
            <a:ext cx="1530350" cy="67691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algn="ctr" defTabSz="1216025">
              <a:spcBef>
                <a:spcPct val="20000"/>
              </a:spcBef>
            </a:pPr>
            <a:r>
              <a:rPr lang="it-IT" altLang="en-US" sz="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Microsoft YaHei" panose="020B0503020204020204" charset="-122"/>
                <a:cs typeface="Calibri" panose="020F0502020204030204" charset="0"/>
                <a:sym typeface="Arial" panose="020B0604020202020204" pitchFamily="34" charset="0"/>
              </a:rPr>
              <a:t>Piano </a:t>
            </a:r>
            <a:endParaRPr lang="it-IT" altLang="en-US" sz="2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Microsoft YaHei" panose="020B0503020204020204" charset="-122"/>
              <a:cs typeface="Calibri" panose="020F0502020204030204" charset="0"/>
              <a:sym typeface="Arial" panose="020B0604020202020204" pitchFamily="34" charset="0"/>
            </a:endParaRPr>
          </a:p>
          <a:p>
            <a:pPr algn="ctr" defTabSz="1216025">
              <a:spcBef>
                <a:spcPct val="20000"/>
              </a:spcBef>
            </a:pPr>
            <a:r>
              <a:rPr lang="it-IT" altLang="en-US" sz="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Microsoft YaHei" panose="020B0503020204020204" charset="-122"/>
                <a:cs typeface="Calibri" panose="020F0502020204030204" charset="0"/>
                <a:sym typeface="Arial" panose="020B0604020202020204" pitchFamily="34" charset="0"/>
              </a:rPr>
              <a:t>Estate </a:t>
            </a:r>
            <a:endParaRPr lang="it-IT" altLang="en-US" sz="2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Microsoft YaHei" panose="020B050302020402020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28" name="Oval 295"/>
          <p:cNvSpPr/>
          <p:nvPr/>
        </p:nvSpPr>
        <p:spPr>
          <a:xfrm>
            <a:off x="3997325" y="3675063"/>
            <a:ext cx="657225" cy="638175"/>
          </a:xfrm>
          <a:prstGeom prst="ellipse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16200000" scaled="0"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t-IT" altLang="en-US" sz="319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Calibri" panose="020F0502020204030204" charset="0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29" name="Oval 295"/>
          <p:cNvSpPr/>
          <p:nvPr/>
        </p:nvSpPr>
        <p:spPr>
          <a:xfrm>
            <a:off x="3835400" y="2808288"/>
            <a:ext cx="657225" cy="63817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t-IT" altLang="en-US" sz="319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Calibri" panose="020F0502020204030204" charset="0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11287" name="TextBox 13"/>
          <p:cNvSpPr txBox="1"/>
          <p:nvPr/>
        </p:nvSpPr>
        <p:spPr>
          <a:xfrm>
            <a:off x="1259840" y="1868805"/>
            <a:ext cx="2820035" cy="49212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algn="ctr" defTabSz="1216025">
              <a:spcBef>
                <a:spcPct val="20000"/>
              </a:spcBef>
            </a:pPr>
            <a:r>
              <a:rPr lang="it-IT" altLang="en-US" sz="1600" b="1" dirty="0">
                <a:solidFill>
                  <a:srgbClr val="445469"/>
                </a:solidFill>
                <a:ea typeface="Microsoft YaHei" panose="020B0503020204020204" charset="-122"/>
                <a:cs typeface="Calibri" panose="020F0502020204030204" charset="0"/>
                <a:sym typeface="Arial" panose="020B0604020202020204" pitchFamily="34" charset="0"/>
              </a:rPr>
              <a:t>Solidarietà e fiducia negli altri</a:t>
            </a:r>
            <a:endParaRPr lang="it-IT" altLang="en-US" sz="1600" b="1" dirty="0">
              <a:solidFill>
                <a:srgbClr val="445469"/>
              </a:solidFill>
              <a:ea typeface="Microsoft YaHei" panose="020B050302020402020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3" name="TextBox 13"/>
          <p:cNvSpPr txBox="1"/>
          <p:nvPr/>
        </p:nvSpPr>
        <p:spPr>
          <a:xfrm>
            <a:off x="5796280" y="1257300"/>
            <a:ext cx="2919730" cy="24574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algn="ctr" defTabSz="1216025">
              <a:spcBef>
                <a:spcPct val="20000"/>
              </a:spcBef>
            </a:pPr>
            <a:r>
              <a:rPr lang="it-IT" altLang="en-US" sz="1600" b="1" dirty="0">
                <a:solidFill>
                  <a:srgbClr val="445469"/>
                </a:solidFill>
                <a:ea typeface="Microsoft YaHei" panose="020B0503020204020204" charset="-122"/>
                <a:cs typeface="Calibri" panose="020F0502020204030204" charset="0"/>
                <a:sym typeface="Arial" panose="020B0604020202020204" pitchFamily="34" charset="0"/>
              </a:rPr>
              <a:t>Attività laboratoriali</a:t>
            </a:r>
            <a:endParaRPr lang="it-IT" altLang="en-US" sz="1600" b="1" dirty="0">
              <a:solidFill>
                <a:srgbClr val="445469"/>
              </a:solidFill>
              <a:ea typeface="Microsoft YaHei" panose="020B050302020402020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4" name="TextBox 13"/>
          <p:cNvSpPr txBox="1"/>
          <p:nvPr/>
        </p:nvSpPr>
        <p:spPr>
          <a:xfrm>
            <a:off x="1519555" y="4689475"/>
            <a:ext cx="2573020" cy="49212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algn="ctr" defTabSz="1216025">
              <a:spcBef>
                <a:spcPct val="20000"/>
              </a:spcBef>
            </a:pPr>
            <a:r>
              <a:rPr lang="it-IT" altLang="en-US" sz="1600" b="1" dirty="0">
                <a:solidFill>
                  <a:srgbClr val="445469"/>
                </a:solidFill>
                <a:ea typeface="Microsoft YaHei" panose="020B0503020204020204" charset="-122"/>
                <a:cs typeface="Calibri" panose="020F0502020204030204" charset="0"/>
                <a:sym typeface="Arial" panose="020B0604020202020204" pitchFamily="34" charset="0"/>
              </a:rPr>
              <a:t>Personalizzazione degli apprendimenti</a:t>
            </a:r>
            <a:endParaRPr lang="it-IT" altLang="en-US" sz="1600" b="1" dirty="0">
              <a:solidFill>
                <a:srgbClr val="445469"/>
              </a:solidFill>
              <a:ea typeface="Microsoft YaHei" panose="020B050302020402020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5" name="TextBox 13"/>
          <p:cNvSpPr txBox="1"/>
          <p:nvPr/>
        </p:nvSpPr>
        <p:spPr>
          <a:xfrm>
            <a:off x="457200" y="3886835"/>
            <a:ext cx="3217545" cy="24574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defTabSz="1216025">
              <a:spcBef>
                <a:spcPct val="20000"/>
              </a:spcBef>
            </a:pPr>
            <a:r>
              <a:rPr lang="it-IT" altLang="en-US" sz="1400" b="1" dirty="0">
                <a:solidFill>
                  <a:srgbClr val="445469"/>
                </a:solidFill>
                <a:ea typeface="Microsoft YaHei" panose="020B0503020204020204" charset="-122"/>
                <a:cs typeface="Calibri" panose="020F0502020204030204" charset="0"/>
                <a:sym typeface="Arial" panose="020B0604020202020204" pitchFamily="34" charset="0"/>
              </a:rPr>
              <a:t> </a:t>
            </a:r>
            <a:r>
              <a:rPr lang="it-IT" altLang="en-US" sz="1600" b="1" dirty="0">
                <a:solidFill>
                  <a:srgbClr val="445469"/>
                </a:solidFill>
                <a:ea typeface="Microsoft YaHei" panose="020B0503020204020204" charset="-122"/>
                <a:cs typeface="Calibri" panose="020F0502020204030204" charset="0"/>
                <a:sym typeface="Arial" panose="020B0604020202020204" pitchFamily="34" charset="0"/>
              </a:rPr>
              <a:t>S</a:t>
            </a:r>
            <a:r>
              <a:rPr lang="it-IT" altLang="en-US" sz="1600" b="1" dirty="0">
                <a:solidFill>
                  <a:srgbClr val="445469"/>
                </a:solidFill>
                <a:ea typeface="Microsoft YaHei" panose="020B0503020204020204" charset="-122"/>
                <a:cs typeface="Calibri" panose="020F0502020204030204" charset="0"/>
                <a:sym typeface="Arial" panose="020B0604020202020204" pitchFamily="34" charset="0"/>
              </a:rPr>
              <a:t>tudentesse e studenti al centro</a:t>
            </a:r>
            <a:endParaRPr lang="it-IT" altLang="en-US" sz="1600" b="1" dirty="0">
              <a:solidFill>
                <a:srgbClr val="445469"/>
              </a:solidFill>
              <a:ea typeface="Microsoft YaHei" panose="020B050302020402020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7306628" y="2106930"/>
            <a:ext cx="1952625" cy="49212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algn="ctr" defTabSz="1216025">
              <a:spcBef>
                <a:spcPct val="20000"/>
              </a:spcBef>
            </a:pPr>
            <a:r>
              <a:rPr lang="it-IT" sz="1600" b="1" dirty="0">
                <a:solidFill>
                  <a:srgbClr val="445469"/>
                </a:solidFill>
                <a:ea typeface="Microsoft YaHei" panose="020B0503020204020204" charset="-122"/>
                <a:cs typeface="Calibri" panose="020F0502020204030204" charset="0"/>
                <a:sym typeface="Arial" panose="020B0604020202020204" pitchFamily="34" charset="0"/>
              </a:rPr>
              <a:t>Conoscenza del territorio </a:t>
            </a:r>
            <a:endParaRPr lang="it-IT" sz="1600" b="1" dirty="0">
              <a:solidFill>
                <a:srgbClr val="445469"/>
              </a:solidFill>
              <a:ea typeface="Microsoft YaHei" panose="020B050302020402020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1109345" y="2808605"/>
            <a:ext cx="2558415" cy="24574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algn="ctr" defTabSz="1216025">
              <a:spcBef>
                <a:spcPct val="20000"/>
              </a:spcBef>
            </a:pPr>
            <a:r>
              <a:rPr lang="it-IT" altLang="en-US" sz="1600" b="1" dirty="0">
                <a:solidFill>
                  <a:srgbClr val="445469"/>
                </a:solidFill>
                <a:ea typeface="Microsoft YaHei" panose="020B0503020204020204" charset="-122"/>
                <a:cs typeface="Calibri" panose="020F0502020204030204" charset="0"/>
                <a:sym typeface="Arial" panose="020B0604020202020204" pitchFamily="34" charset="0"/>
              </a:rPr>
              <a:t>Approccio socio-affettivo</a:t>
            </a:r>
            <a:endParaRPr lang="it-IT" altLang="en-US" sz="1600" b="1" dirty="0">
              <a:solidFill>
                <a:srgbClr val="445469"/>
              </a:solidFill>
              <a:ea typeface="Microsoft YaHei" panose="020B050302020402020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7395528" y="4149090"/>
            <a:ext cx="1952625" cy="49212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algn="ctr" defTabSz="1216025">
              <a:spcBef>
                <a:spcPct val="20000"/>
              </a:spcBef>
            </a:pPr>
            <a:r>
              <a:rPr lang="it-IT" sz="1600" b="1" dirty="0">
                <a:solidFill>
                  <a:srgbClr val="445469"/>
                </a:solidFill>
                <a:ea typeface="Microsoft YaHei" panose="020B0503020204020204" charset="-122"/>
                <a:cs typeface="Calibri" panose="020F0502020204030204" charset="0"/>
                <a:sym typeface="Arial" panose="020B0604020202020204" pitchFamily="34" charset="0"/>
              </a:rPr>
              <a:t>Competenze relazionali</a:t>
            </a:r>
            <a:endParaRPr lang="it-IT" sz="1600" b="1" dirty="0">
              <a:solidFill>
                <a:srgbClr val="445469"/>
              </a:solidFill>
              <a:ea typeface="Microsoft YaHei" panose="020B050302020402020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7041833" y="5373370"/>
            <a:ext cx="1952625" cy="49212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algn="ctr" defTabSz="1216025">
              <a:spcBef>
                <a:spcPct val="20000"/>
              </a:spcBef>
            </a:pPr>
            <a:r>
              <a:rPr lang="it-IT" sz="1600" b="1" dirty="0">
                <a:solidFill>
                  <a:srgbClr val="445469"/>
                </a:solidFill>
                <a:ea typeface="Microsoft YaHei" panose="020B0503020204020204" charset="-122"/>
                <a:cs typeface="Calibri" panose="020F0502020204030204" charset="0"/>
                <a:sym typeface="Arial" panose="020B0604020202020204" pitchFamily="34" charset="0"/>
              </a:rPr>
              <a:t>Ripristino della normalità</a:t>
            </a:r>
            <a:endParaRPr lang="it-IT" sz="1600" b="1" dirty="0">
              <a:solidFill>
                <a:srgbClr val="445469"/>
              </a:solidFill>
              <a:ea typeface="Microsoft YaHei" panose="020B050302020402020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307898" y="3375025"/>
            <a:ext cx="1952625" cy="24574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p>
            <a:pPr algn="ctr" defTabSz="1216025">
              <a:spcBef>
                <a:spcPct val="20000"/>
              </a:spcBef>
            </a:pPr>
            <a:r>
              <a:rPr lang="it-IT" sz="1600" b="1" dirty="0">
                <a:solidFill>
                  <a:srgbClr val="445469"/>
                </a:solidFill>
                <a:ea typeface="Microsoft YaHei" panose="020B0503020204020204" charset="-122"/>
                <a:cs typeface="Calibri" panose="020F0502020204030204" charset="0"/>
                <a:sym typeface="Arial" panose="020B0604020202020204" pitchFamily="34" charset="0"/>
              </a:rPr>
              <a:t>Didattica innovativa</a:t>
            </a:r>
            <a:endParaRPr lang="it-IT" sz="1600" b="1" dirty="0">
              <a:solidFill>
                <a:srgbClr val="445469"/>
              </a:solidFill>
              <a:ea typeface="Microsoft YaHei" panose="020B0503020204020204" charset="-122"/>
              <a:cs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3024505" y="1134745"/>
            <a:ext cx="25400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it-IT" altLang="en-US" sz="1600" b="1" dirty="0">
                <a:solidFill>
                  <a:srgbClr val="445469"/>
                </a:solidFill>
                <a:ea typeface="Microsoft YaHei" panose="020B0503020204020204" charset="-122"/>
                <a:cs typeface="Calibri" panose="020F0502020204030204" charset="0"/>
              </a:rPr>
              <a:t>Sportelli Informativi </a:t>
            </a:r>
            <a:endParaRPr lang="it-IT" altLang="en-US" sz="1600" b="1" dirty="0">
              <a:solidFill>
                <a:srgbClr val="445469"/>
              </a:solidFill>
              <a:ea typeface="Microsoft YaHei" panose="020B0503020204020204" charset="-122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3260" y="332740"/>
            <a:ext cx="8229600" cy="582613"/>
          </a:xfrm>
        </p:spPr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60190" cy="4953000"/>
          </a:xfr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scaled="0"/>
          </a:gradFill>
        </p:spPr>
        <p:txBody>
          <a:bodyPr>
            <a:scene3d>
              <a:camera prst="orthographicFront"/>
              <a:lightRig rig="threePt" dir="t"/>
            </a:scene3d>
          </a:bodyPr>
          <a:p>
            <a:pPr marL="0" indent="0" algn="ctr">
              <a:buNone/>
            </a:pPr>
            <a:endParaRPr 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ctr">
              <a:buNone/>
            </a:pPr>
            <a:r>
              <a:rPr lang="it-IT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Contrastare la povertà educativa e ripartire insieme </a:t>
            </a:r>
            <a:endParaRPr lang="it-IT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ctr">
              <a:buNone/>
            </a:pPr>
            <a:endParaRPr lang="it-IT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ctr">
              <a:buNone/>
            </a:pPr>
            <a:r>
              <a:rPr lang="it-IT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I.I.S. “R. PIRIA” </a:t>
            </a:r>
            <a:br>
              <a:rPr lang="it-IT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it-IT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ROSARNO E LAUREANA DI BORRELLO </a:t>
            </a:r>
            <a:endParaRPr lang="it-IT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Content Placeholder 3" descr="foto piria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787900" y="2252980"/>
            <a:ext cx="4401185" cy="27959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188595"/>
            <a:ext cx="8229600" cy="582613"/>
          </a:xfr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scaled="0"/>
          </a:gradFill>
        </p:spPr>
        <p:txBody>
          <a:bodyPr/>
          <a:p>
            <a:pPr marL="342900" indent="-342900" algn="l">
              <a:buFont typeface="Wingdings" panose="05000000000000000000" charset="0"/>
              <a:buChar char="v"/>
            </a:pPr>
            <a:br>
              <a:rPr lang="it-IT" sz="2000" b="1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</a:br>
            <a:br>
              <a:rPr lang="it-IT" sz="2000" b="1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</a:br>
            <a:br>
              <a:rPr lang="it-IT" sz="2000" b="1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</a:br>
            <a:br>
              <a:rPr lang="it-IT" sz="2000" b="1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</a:br>
            <a:br>
              <a:rPr lang="it-IT" sz="2000" b="1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</a:br>
            <a:br>
              <a:rPr lang="it-IT" sz="2000" b="1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</a:br>
            <a:br>
              <a:rPr lang="it-IT" sz="2000" b="1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</a:br>
            <a:br>
              <a:rPr lang="it-IT" sz="2000" b="1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</a:br>
            <a:br>
              <a:rPr lang="it-IT" sz="2000" b="1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</a:br>
            <a:br>
              <a:rPr lang="it-IT" sz="2000" b="1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</a:br>
            <a:br>
              <a:rPr lang="it-IT" sz="2000" b="1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</a:br>
            <a:br>
              <a:rPr lang="it-IT" sz="2000" b="1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</a:br>
            <a:br>
              <a:rPr lang="it-IT" sz="2000" b="1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</a:br>
            <a:br>
              <a:rPr lang="it-IT" sz="2000" b="1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</a:br>
            <a:br>
              <a:rPr lang="it-IT" sz="2000" b="1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</a:br>
            <a:r>
              <a:rPr lang="it-IT" sz="2000" b="1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Finalità</a:t>
            </a:r>
            <a:br>
              <a:rPr lang="it-IT" sz="2000" b="1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</a:br>
            <a:r>
              <a:rPr lang="it-IT" sz="20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ll Piano Scuola Estate accompagna le Istituzioni scolastiche nell’organizzazione e gestione di iniziative con i seguenti obiettivi:</a:t>
            </a:r>
            <a:br>
              <a:rPr lang="it-IT" sz="20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</a:br>
            <a:br>
              <a:rPr lang="it-IT" sz="20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it-IT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</a:t>
            </a:r>
            <a:r>
              <a:rPr lang="it-IT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rinforzare e potenziare le competenze disciplinari e relazionali </a:t>
            </a:r>
            <a:br>
              <a:rPr lang="it-IT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</a:br>
            <a:r>
              <a:rPr lang="it-IT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 di s</a:t>
            </a:r>
            <a:r>
              <a:rPr lang="it-IT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tudentesse e studenti;</a:t>
            </a:r>
            <a:r>
              <a:rPr lang="it-IT" sz="20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</a:t>
            </a:r>
            <a:br>
              <a:rPr lang="it-IT" sz="20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</a:br>
            <a:br>
              <a:rPr lang="it-IT" sz="20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</a:br>
            <a:r>
              <a:rPr lang="it-IT" sz="2000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- r</a:t>
            </a:r>
            <a:r>
              <a:rPr lang="it-IT" sz="2000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ecuperare la socialità. </a:t>
            </a:r>
            <a:br>
              <a:rPr lang="it-IT" sz="2000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</a:br>
            <a:br>
              <a:rPr lang="it-IT" sz="20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</a:br>
            <a:r>
              <a:rPr lang="it-IT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Interventi:	</a:t>
            </a:r>
            <a:br>
              <a:rPr lang="it-IT" sz="1600" b="1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it-IT" altLang="en-US" sz="1600" b="1" dirty="0">
              <a:solidFill>
                <a:schemeClr val="accent3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Titolo 1"/>
          <p:cNvSpPr>
            <a:spLocks noGrp="1"/>
          </p:cNvSpPr>
          <p:nvPr/>
        </p:nvSpPr>
        <p:spPr>
          <a:xfrm>
            <a:off x="539115" y="19209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505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it-IT" sz="4000" dirty="0" smtClean="0"/>
            </a:br>
            <a:endParaRPr lang="it-IT" sz="4000" dirty="0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rcRect l="4090" t="58330" r="15842" b="5403"/>
          <a:stretch>
            <a:fillRect/>
          </a:stretch>
        </p:blipFill>
        <p:spPr>
          <a:xfrm>
            <a:off x="539750" y="4509135"/>
            <a:ext cx="4577080" cy="10458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5733415"/>
            <a:ext cx="3736340" cy="8934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57200" y="1052830"/>
            <a:ext cx="8281670" cy="45040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" y="332740"/>
            <a:ext cx="8482965" cy="856615"/>
          </a:xfr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scaled="0"/>
          </a:gradFill>
        </p:spPr>
        <p:txBody>
          <a:bodyPr/>
          <a:p>
            <a:pPr algn="ctr"/>
            <a:r>
              <a:rPr lang="it-IT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Contrasto alla povertà e all’emergenza educativa</a:t>
            </a:r>
            <a:br>
              <a:rPr lang="it-IT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it-IT" altLang="en-US" sz="1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Avviso ai sensi dell’art.  3,  comma1,  lettera a)del D.M.  n.  48/2021</a:t>
            </a:r>
            <a:endParaRPr lang="it-IT" altLang="en-US" sz="1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9388" y="1557020"/>
            <a:ext cx="3868737" cy="3684588"/>
          </a:xfr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scaled="0"/>
          </a:gradFill>
        </p:spPr>
        <p:txBody>
          <a:bodyPr>
            <a:scene3d>
              <a:camera prst="orthographicFront"/>
              <a:lightRig rig="threePt" dir="t"/>
            </a:scene3d>
          </a:bodyPr>
          <a:p>
            <a:endParaRPr lang="en-US"/>
          </a:p>
          <a:p>
            <a:pPr marL="0" indent="0">
              <a:buNone/>
            </a:pPr>
            <a:endParaRPr 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275580" y="1428115"/>
            <a:ext cx="3446145" cy="4594225"/>
          </a:xfr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ang="5400000" scaled="0"/>
          </a:gradFill>
        </p:spPr>
        <p:txBody>
          <a:bodyPr/>
          <a:p>
            <a:endParaRPr lang="it-IT" altLang="en-US" sz="20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sym typeface="+mn-ea"/>
            </a:endParaRPr>
          </a:p>
        </p:txBody>
      </p:sp>
      <p:pic>
        <p:nvPicPr>
          <p:cNvPr id="11" name="Content Placeholder 9"/>
          <p:cNvPicPr>
            <a:picLocks noChangeAspect="1"/>
          </p:cNvPicPr>
          <p:nvPr>
            <p:ph sz="quarter" idx="4"/>
          </p:nvPr>
        </p:nvPicPr>
        <p:blipFill>
          <a:blip r:embed="rId1"/>
          <a:stretch>
            <a:fillRect/>
          </a:stretch>
        </p:blipFill>
        <p:spPr>
          <a:xfrm>
            <a:off x="7905750" y="5733415"/>
            <a:ext cx="1238250" cy="113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795" y="1412875"/>
            <a:ext cx="1945005" cy="26263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65" y="2420620"/>
            <a:ext cx="1903095" cy="25044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280" y="3429000"/>
            <a:ext cx="1918970" cy="25266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460" y="260350"/>
            <a:ext cx="2385060" cy="4725670"/>
          </a:xfr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scaled="0"/>
          </a:gradFill>
        </p:spPr>
        <p:txBody>
          <a:bodyPr/>
          <a:p>
            <a:pPr marL="0" indent="0">
              <a:buNone/>
            </a:pPr>
            <a:r>
              <a:rPr lang="en-US" sz="1200" b="1">
                <a:latin typeface="Times New Roman" panose="02020603050405020304" charset="0"/>
                <a:cs typeface="Times New Roman" panose="02020603050405020304" charset="0"/>
              </a:rPr>
              <a:t>Giugno 2021</a:t>
            </a:r>
            <a:endParaRPr lang="en-US" sz="12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sz="12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1200" b="1">
                <a:latin typeface="Times New Roman" panose="02020603050405020304" charset="0"/>
                <a:cs typeface="Times New Roman" panose="02020603050405020304" charset="0"/>
              </a:rPr>
              <a:t>Fase 1- Rinforzo e potenziamento delle competenze disciplinari e relazionali</a:t>
            </a:r>
            <a:endParaRPr lang="en-US" sz="12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sz="12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sz="1200">
                <a:latin typeface="Times New Roman" panose="02020603050405020304" charset="0"/>
                <a:cs typeface="Times New Roman" panose="02020603050405020304" charset="0"/>
              </a:rPr>
              <a:t>Per incrementare le competenze delle studentesse e degli studenti e favorire l’apprendimento personalizzato attraverso una partecipazione diretta nella costruzione del sapere, la centralità di tutte le attività programmate saranno ragazze e ragazzi con le loro esperienze scolastiche, le proprie identità, le diverse attitudini, le molteplici potenzialità e capacità.  </a:t>
            </a:r>
            <a:endParaRPr lang="en-US" sz="12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sz="12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it-IT" altLang="en-US" sz="1200">
                <a:latin typeface="Times New Roman" panose="02020603050405020304" charset="0"/>
                <a:cs typeface="Times New Roman" panose="02020603050405020304" charset="0"/>
              </a:rPr>
              <a:t>Mo</a:t>
            </a:r>
            <a:r>
              <a:rPr lang="en-US" sz="1200">
                <a:latin typeface="Times New Roman" panose="02020603050405020304" charset="0"/>
                <a:cs typeface="Times New Roman" panose="02020603050405020304" charset="0"/>
              </a:rPr>
              <a:t>duli</a:t>
            </a:r>
            <a:r>
              <a:rPr lang="it-IT" altLang="en-US" sz="1200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it-IT" altLang="en-US" sz="12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it-IT" altLang="en-US" sz="12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it-IT" altLang="en-US" sz="1200"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en-US" sz="1200">
                <a:latin typeface="Times New Roman" panose="02020603050405020304" charset="0"/>
                <a:cs typeface="Times New Roman" panose="02020603050405020304" charset="0"/>
              </a:rPr>
              <a:t>orso ECDL con certificazione finale, approfondimento delle discipline STEM,  percorso fattoria didattica.</a:t>
            </a:r>
            <a:endParaRPr lang="en-US" sz="1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3060065" y="498475"/>
            <a:ext cx="2427605" cy="4892675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1200" b="1">
                <a:latin typeface="Times New Roman" panose="02020603050405020304" charset="0"/>
                <a:cs typeface="Calibri" panose="020F0502020204030204" charset="0"/>
              </a:rPr>
              <a:t>Luglio e agosto 2021</a:t>
            </a:r>
            <a:endParaRPr lang="en-US" sz="1200" b="1">
              <a:latin typeface="Times New Roman" panose="02020603050405020304" charset="0"/>
              <a:cs typeface="Calibri" panose="020F0502020204030204" charset="0"/>
            </a:endParaRPr>
          </a:p>
          <a:p>
            <a:pPr indent="0"/>
            <a:endParaRPr lang="en-US" sz="1200" b="1">
              <a:latin typeface="Times New Roman" panose="02020603050405020304" charset="0"/>
              <a:cs typeface="Calibri" panose="020F0502020204030204" charset="0"/>
            </a:endParaRPr>
          </a:p>
          <a:p>
            <a:pPr indent="0"/>
            <a:r>
              <a:rPr lang="en-US" sz="1200" b="1">
                <a:latin typeface="Times New Roman" panose="02020603050405020304" charset="0"/>
                <a:cs typeface="Calibri" panose="020F0502020204030204" charset="0"/>
              </a:rPr>
              <a:t>Fase 2- Rinforzo e potenziamento competenze disciplinari e della socialità</a:t>
            </a:r>
            <a:endParaRPr lang="en-US" sz="1200" b="1">
              <a:latin typeface="Times New Roman" panose="02020603050405020304" charset="0"/>
              <a:cs typeface="Calibri" panose="020F0502020204030204" charset="0"/>
            </a:endParaRPr>
          </a:p>
          <a:p>
            <a:pPr indent="0"/>
            <a:r>
              <a:rPr lang="en-US" sz="1200" b="0">
                <a:latin typeface="Times New Roman" panose="02020603050405020304" charset="0"/>
                <a:cs typeface="Calibri" panose="020F0502020204030204" charset="0"/>
              </a:rPr>
              <a:t>Per favorire l’avvio di un percorso finalizzato al ripristino della normalità, consentendo a studentesse e studenti di riprendere contatti con la realtà educativa e al contempo rafforzare le competenze relazionali</a:t>
            </a:r>
            <a:r>
              <a:rPr lang="it-IT" altLang="en-US" sz="1200" b="0">
                <a:latin typeface="Times New Roman" panose="02020603050405020304" charset="0"/>
                <a:cs typeface="Calibri" panose="020F0502020204030204" charset="0"/>
              </a:rPr>
              <a:t>, </a:t>
            </a:r>
            <a:r>
              <a:rPr lang="en-US" sz="1200" b="0">
                <a:latin typeface="Times New Roman" panose="02020603050405020304" charset="0"/>
                <a:cs typeface="Calibri" panose="020F0502020204030204" charset="0"/>
              </a:rPr>
              <a:t>con forte attenzione a coloro che si trovano in condizioni di fragilità, verranno avviati processi di condivisione e partecipazione in un’ottica di coinvolgimento del territorio in cui la scuola è inserita.  </a:t>
            </a:r>
            <a:endParaRPr lang="en-US" sz="1200" b="0">
              <a:latin typeface="Times New Roman" panose="02020603050405020304" charset="0"/>
              <a:cs typeface="Calibri" panose="020F0502020204030204" charset="0"/>
            </a:endParaRPr>
          </a:p>
          <a:p>
            <a:pPr indent="0"/>
            <a:endParaRPr lang="en-US" sz="1200" b="0">
              <a:latin typeface="Times New Roman" panose="02020603050405020304" charset="0"/>
              <a:cs typeface="Calibri" panose="020F0502020204030204" charset="0"/>
            </a:endParaRPr>
          </a:p>
          <a:p>
            <a:pPr indent="0"/>
            <a:r>
              <a:rPr lang="it-IT" altLang="en-US" sz="1200" b="0">
                <a:latin typeface="Times New Roman" panose="02020603050405020304" charset="0"/>
                <a:cs typeface="Calibri" panose="020F0502020204030204" charset="0"/>
              </a:rPr>
              <a:t>M</a:t>
            </a:r>
            <a:r>
              <a:rPr lang="en-US" sz="1200" b="0">
                <a:latin typeface="Times New Roman" panose="02020603050405020304" charset="0"/>
                <a:cs typeface="Calibri" panose="020F0502020204030204" charset="0"/>
              </a:rPr>
              <a:t>oduli</a:t>
            </a:r>
            <a:r>
              <a:rPr lang="it-IT" altLang="en-US" sz="1200" b="0">
                <a:latin typeface="Times New Roman" panose="02020603050405020304" charset="0"/>
                <a:cs typeface="Calibri" panose="020F0502020204030204" charset="0"/>
              </a:rPr>
              <a:t>:</a:t>
            </a:r>
            <a:endParaRPr lang="it-IT" altLang="en-US" sz="1200" b="0">
              <a:latin typeface="Times New Roman" panose="02020603050405020304" charset="0"/>
              <a:cs typeface="Calibri" panose="020F0502020204030204" charset="0"/>
            </a:endParaRPr>
          </a:p>
          <a:p>
            <a:pPr indent="0"/>
            <a:endParaRPr lang="it-IT" altLang="en-US" sz="1200" b="0">
              <a:latin typeface="Times New Roman" panose="02020603050405020304" charset="0"/>
              <a:cs typeface="Calibri" panose="020F0502020204030204" charset="0"/>
            </a:endParaRPr>
          </a:p>
          <a:p>
            <a:pPr indent="0"/>
            <a:r>
              <a:rPr lang="en-US" sz="1200" b="0">
                <a:latin typeface="Times New Roman" panose="02020603050405020304" charset="0"/>
                <a:cs typeface="Calibri" panose="020F0502020204030204" charset="0"/>
              </a:rPr>
              <a:t>corso di vela, cineforum, visite alla scoperta del territorio, attività di service Learning in collaborazione con la Croce Rossa.</a:t>
            </a:r>
            <a:endParaRPr lang="en-US" sz="1200"/>
          </a:p>
        </p:txBody>
      </p:sp>
      <p:sp>
        <p:nvSpPr>
          <p:cNvPr id="7" name="Text Box 6"/>
          <p:cNvSpPr txBox="1"/>
          <p:nvPr/>
        </p:nvSpPr>
        <p:spPr>
          <a:xfrm>
            <a:off x="6156325" y="1052830"/>
            <a:ext cx="2266315" cy="4338320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scaled="0"/>
          </a:gradFill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1200" b="1">
                <a:latin typeface="Times New Roman" panose="02020603050405020304" charset="0"/>
                <a:cs typeface="Calibri" panose="020F0502020204030204" charset="0"/>
              </a:rPr>
              <a:t>Settembre 2021</a:t>
            </a:r>
            <a:endParaRPr lang="en-US" sz="1200" b="1">
              <a:latin typeface="Times New Roman" panose="02020603050405020304" charset="0"/>
              <a:cs typeface="Calibri" panose="020F0502020204030204" charset="0"/>
            </a:endParaRPr>
          </a:p>
          <a:p>
            <a:pPr indent="0"/>
            <a:r>
              <a:rPr lang="en-US" sz="1200" b="1">
                <a:latin typeface="Times New Roman" panose="02020603050405020304" charset="0"/>
                <a:cs typeface="Calibri" panose="020F0502020204030204" charset="0"/>
              </a:rPr>
              <a:t>Fase 3- introduzione al nuovo anno scolastico</a:t>
            </a:r>
            <a:endParaRPr lang="en-US" sz="1200" b="1">
              <a:latin typeface="Times New Roman" panose="02020603050405020304" charset="0"/>
              <a:cs typeface="Calibri" panose="020F0502020204030204" charset="0"/>
            </a:endParaRPr>
          </a:p>
          <a:p>
            <a:pPr indent="0"/>
            <a:r>
              <a:rPr lang="en-US" sz="1200" b="0">
                <a:latin typeface="Times New Roman" panose="02020603050405020304" charset="0"/>
                <a:cs typeface="Calibri" panose="020F0502020204030204" charset="0"/>
              </a:rPr>
              <a:t>Per favorire  la creazione di scenari di solidarietà e fiducia negli altri, preparando studentesse e studenti alla ripartenza e attivando un percorso che li supporti nell’affrontare la prossima esperienza scolastica,</a:t>
            </a:r>
            <a:r>
              <a:rPr lang="it-IT" altLang="en-US" sz="1200" b="0">
                <a:latin typeface="Times New Roman" panose="02020603050405020304" charset="0"/>
                <a:cs typeface="Calibri" panose="020F0502020204030204" charset="0"/>
              </a:rPr>
              <a:t>.</a:t>
            </a:r>
            <a:endParaRPr lang="it-IT" altLang="en-US" sz="1200" b="0">
              <a:latin typeface="Times New Roman" panose="02020603050405020304" charset="0"/>
              <a:cs typeface="Calibri" panose="020F0502020204030204" charset="0"/>
            </a:endParaRPr>
          </a:p>
          <a:p>
            <a:pPr indent="0"/>
            <a:r>
              <a:rPr lang="en-US" sz="1200" b="0">
                <a:latin typeface="Times New Roman" panose="02020603050405020304" charset="0"/>
                <a:cs typeface="Calibri" panose="020F0502020204030204" charset="0"/>
              </a:rPr>
              <a:t>Per l’inclusione delle ragazze e dei ragazzi con bisogni educativi speciali verrà attivato uno sportello ad hoc.   </a:t>
            </a:r>
            <a:endParaRPr lang="en-US" sz="1200" b="0">
              <a:latin typeface="Times New Roman" panose="02020603050405020304" charset="0"/>
              <a:cs typeface="Calibri" panose="020F0502020204030204" charset="0"/>
            </a:endParaRPr>
          </a:p>
          <a:p>
            <a:pPr indent="0"/>
            <a:endParaRPr lang="en-US" sz="1200" b="0">
              <a:latin typeface="Times New Roman" panose="02020603050405020304" charset="0"/>
              <a:cs typeface="Calibri" panose="020F0502020204030204" charset="0"/>
            </a:endParaRPr>
          </a:p>
          <a:p>
            <a:pPr indent="0"/>
            <a:r>
              <a:rPr lang="it-IT" altLang="en-US" sz="1200" b="0">
                <a:latin typeface="Times New Roman" panose="02020603050405020304" charset="0"/>
                <a:cs typeface="Calibri" panose="020F0502020204030204" charset="0"/>
              </a:rPr>
              <a:t>M</a:t>
            </a:r>
            <a:r>
              <a:rPr lang="en-US" sz="1200" b="0">
                <a:latin typeface="Times New Roman" panose="02020603050405020304" charset="0"/>
                <a:cs typeface="Calibri" panose="020F0502020204030204" charset="0"/>
              </a:rPr>
              <a:t>oduli</a:t>
            </a:r>
            <a:r>
              <a:rPr lang="it-IT" altLang="en-US" sz="1200" b="0">
                <a:latin typeface="Times New Roman" panose="02020603050405020304" charset="0"/>
                <a:cs typeface="Calibri" panose="020F0502020204030204" charset="0"/>
              </a:rPr>
              <a:t>:</a:t>
            </a:r>
            <a:endParaRPr lang="it-IT" altLang="en-US" sz="1200" b="0">
              <a:latin typeface="Times New Roman" panose="02020603050405020304" charset="0"/>
              <a:cs typeface="Calibri" panose="020F0502020204030204" charset="0"/>
            </a:endParaRPr>
          </a:p>
          <a:p>
            <a:pPr indent="0"/>
            <a:endParaRPr lang="en-US" sz="1200" b="0">
              <a:latin typeface="Times New Roman" panose="02020603050405020304" charset="0"/>
              <a:cs typeface="Calibri" panose="020F0502020204030204" charset="0"/>
            </a:endParaRPr>
          </a:p>
          <a:p>
            <a:pPr indent="0"/>
            <a:r>
              <a:rPr lang="en-US" sz="1200" b="0">
                <a:latin typeface="Times New Roman" panose="02020603050405020304" charset="0"/>
                <a:cs typeface="Calibri" panose="020F0502020204030204" charset="0"/>
              </a:rPr>
              <a:t>corso sulla comunicazione creativa, abbellimento ambiente scolastico, sportello BES.</a:t>
            </a:r>
            <a:endParaRPr lang="en-US" sz="1200" b="0">
              <a:latin typeface="Times New Roman" panose="02020603050405020304" charset="0"/>
              <a:cs typeface="Calibri" panose="020F0502020204030204" charset="0"/>
            </a:endParaRPr>
          </a:p>
          <a:p>
            <a:endParaRPr lang="en-US"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scaled="0"/>
          </a:gradFill>
        </p:spPr>
        <p:txBody>
          <a:bodyPr/>
          <a:p>
            <a:r>
              <a:rPr lang="it-IT" altLang="en-US" sz="2800"/>
              <a:t>Patti educativi di comunità</a:t>
            </a:r>
            <a:endParaRPr lang="it-IT" altLang="en-US" sz="2800"/>
          </a:p>
        </p:txBody>
      </p:sp>
      <p:sp>
        <p:nvSpPr>
          <p:cNvPr id="6" name="Text Box 5"/>
          <p:cNvSpPr txBox="1"/>
          <p:nvPr/>
        </p:nvSpPr>
        <p:spPr>
          <a:xfrm>
            <a:off x="827405" y="1052830"/>
            <a:ext cx="2626360" cy="384619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t">
            <a:spAutoFit/>
          </a:bodyPr>
          <a:p>
            <a:r>
              <a:rPr lang="it-IT" altLang="en-US" sz="2000"/>
              <a:t>A</a:t>
            </a:r>
            <a:r>
              <a:rPr lang="en-US" sz="2000"/>
              <a:t>ccordi</a:t>
            </a:r>
            <a:r>
              <a:rPr lang="it-IT" altLang="en-US" sz="2000"/>
              <a:t> </a:t>
            </a:r>
            <a:r>
              <a:rPr lang="en-US" sz="2000"/>
              <a:t>tra</a:t>
            </a:r>
            <a:r>
              <a:rPr lang="it-IT" altLang="en-US" sz="2000"/>
              <a:t> </a:t>
            </a:r>
            <a:r>
              <a:rPr lang="en-US" sz="2000"/>
              <a:t>gli</a:t>
            </a:r>
            <a:r>
              <a:rPr lang="it-IT" altLang="en-US" sz="2000"/>
              <a:t> </a:t>
            </a:r>
            <a:r>
              <a:rPr lang="en-US" sz="2000"/>
              <a:t>enti</a:t>
            </a:r>
            <a:r>
              <a:rPr lang="it-IT" altLang="en-US" sz="2000"/>
              <a:t> </a:t>
            </a:r>
            <a:r>
              <a:rPr lang="en-US" sz="2000"/>
              <a:t>locali,le</a:t>
            </a:r>
            <a:r>
              <a:rPr lang="it-IT" altLang="en-US" sz="2000"/>
              <a:t> </a:t>
            </a:r>
            <a:r>
              <a:rPr lang="en-US" sz="2000"/>
              <a:t>istituzioni</a:t>
            </a:r>
            <a:r>
              <a:rPr lang="it-IT" altLang="en-US" sz="2000"/>
              <a:t> </a:t>
            </a:r>
            <a:r>
              <a:rPr lang="en-US" sz="2000"/>
              <a:t>pubbliche</a:t>
            </a:r>
            <a:r>
              <a:rPr lang="it-IT" altLang="en-US" sz="2000"/>
              <a:t> </a:t>
            </a:r>
            <a:r>
              <a:rPr lang="en-US" sz="2000"/>
              <a:t>e</a:t>
            </a:r>
            <a:r>
              <a:rPr lang="it-IT" altLang="en-US" sz="2000"/>
              <a:t> </a:t>
            </a:r>
            <a:r>
              <a:rPr lang="en-US" sz="2000"/>
              <a:t>private</a:t>
            </a:r>
            <a:r>
              <a:rPr lang="it-IT" altLang="en-US" sz="2000"/>
              <a:t> </a:t>
            </a:r>
            <a:r>
              <a:rPr lang="en-US" sz="2000"/>
              <a:t>operanti</a:t>
            </a:r>
            <a:r>
              <a:rPr lang="it-IT" altLang="en-US" sz="2000"/>
              <a:t> </a:t>
            </a:r>
            <a:r>
              <a:rPr lang="en-US" sz="2000"/>
              <a:t>sul</a:t>
            </a:r>
            <a:r>
              <a:rPr lang="it-IT" altLang="en-US" sz="2000"/>
              <a:t> </a:t>
            </a:r>
            <a:r>
              <a:rPr lang="en-US" sz="2000"/>
              <a:t>territorio,le</a:t>
            </a:r>
            <a:r>
              <a:rPr lang="it-IT" altLang="en-US" sz="2000"/>
              <a:t> </a:t>
            </a:r>
            <a:r>
              <a:rPr lang="en-US" sz="2000"/>
              <a:t>realtà</a:t>
            </a:r>
            <a:r>
              <a:rPr lang="it-IT" altLang="en-US" sz="2000"/>
              <a:t> </a:t>
            </a:r>
            <a:r>
              <a:rPr lang="en-US" sz="2000"/>
              <a:t>del</a:t>
            </a:r>
            <a:r>
              <a:rPr lang="it-IT" altLang="en-US" sz="2000"/>
              <a:t> </a:t>
            </a:r>
            <a:r>
              <a:rPr lang="en-US" sz="2000"/>
              <a:t>terzo</a:t>
            </a:r>
            <a:r>
              <a:rPr lang="it-IT" altLang="en-US" sz="2000"/>
              <a:t> </a:t>
            </a:r>
            <a:r>
              <a:rPr lang="en-US" sz="2000"/>
              <a:t>settore</a:t>
            </a:r>
            <a:r>
              <a:rPr lang="it-IT" altLang="en-US" sz="2000"/>
              <a:t> </a:t>
            </a:r>
            <a:r>
              <a:rPr lang="en-US" sz="2000"/>
              <a:t>e</a:t>
            </a:r>
            <a:r>
              <a:rPr lang="it-IT" altLang="en-US" sz="2000"/>
              <a:t> </a:t>
            </a:r>
            <a:r>
              <a:rPr lang="en-US" sz="2000"/>
              <a:t>le</a:t>
            </a:r>
            <a:r>
              <a:rPr lang="it-IT" altLang="en-US" sz="2000"/>
              <a:t> </a:t>
            </a:r>
            <a:r>
              <a:rPr lang="en-US" sz="2000"/>
              <a:t>scuole,pe</a:t>
            </a:r>
            <a:r>
              <a:rPr lang="it-IT" altLang="en-US" sz="2000"/>
              <a:t>r </a:t>
            </a:r>
            <a:r>
              <a:rPr lang="en-US" sz="2000"/>
              <a:t>promuovere</a:t>
            </a:r>
            <a:r>
              <a:rPr lang="it-IT" altLang="en-US" sz="2000"/>
              <a:t> </a:t>
            </a:r>
            <a:r>
              <a:rPr lang="en-US" sz="2000"/>
              <a:t>e</a:t>
            </a:r>
            <a:r>
              <a:rPr lang="it-IT" altLang="en-US" sz="2000"/>
              <a:t> </a:t>
            </a:r>
            <a:r>
              <a:rPr lang="en-US" sz="2000"/>
              <a:t>rafforzare</a:t>
            </a:r>
            <a:r>
              <a:rPr lang="it-IT" altLang="en-US" sz="2000"/>
              <a:t> </a:t>
            </a:r>
            <a:r>
              <a:rPr lang="en-US" sz="2000"/>
              <a:t>la</a:t>
            </a:r>
            <a:r>
              <a:rPr lang="it-IT" altLang="en-US" sz="2000"/>
              <a:t> </a:t>
            </a:r>
            <a:r>
              <a:rPr lang="en-US" sz="2000"/>
              <a:t>collaborazione</a:t>
            </a:r>
            <a:r>
              <a:rPr lang="it-IT" altLang="en-US" sz="2000"/>
              <a:t> </a:t>
            </a:r>
            <a:r>
              <a:rPr lang="en-US" sz="2000"/>
              <a:t>tra</a:t>
            </a:r>
            <a:r>
              <a:rPr lang="it-IT" altLang="en-US" sz="2000"/>
              <a:t> </a:t>
            </a:r>
            <a:r>
              <a:rPr lang="en-US" sz="2000"/>
              <a:t>la</a:t>
            </a:r>
            <a:r>
              <a:rPr lang="it-IT" altLang="en-US" sz="2000"/>
              <a:t> </a:t>
            </a:r>
            <a:r>
              <a:rPr lang="en-US" sz="2000"/>
              <a:t>scuola</a:t>
            </a:r>
            <a:r>
              <a:rPr lang="it-IT" altLang="en-US" sz="2000"/>
              <a:t> </a:t>
            </a:r>
            <a:r>
              <a:rPr lang="en-US" sz="2000"/>
              <a:t>e</a:t>
            </a:r>
            <a:r>
              <a:rPr lang="it-IT" altLang="en-US" sz="2000"/>
              <a:t> </a:t>
            </a:r>
            <a:r>
              <a:rPr lang="en-US" sz="2000"/>
              <a:t>tutta</a:t>
            </a:r>
            <a:r>
              <a:rPr lang="it-IT" altLang="en-US" sz="2000"/>
              <a:t> </a:t>
            </a:r>
            <a:r>
              <a:rPr lang="en-US" sz="2000"/>
              <a:t>la</a:t>
            </a:r>
            <a:r>
              <a:rPr lang="it-IT" altLang="en-US" sz="2000"/>
              <a:t> </a:t>
            </a:r>
            <a:r>
              <a:rPr lang="en-US" sz="2000"/>
              <a:t>comunit</a:t>
            </a:r>
            <a:r>
              <a:rPr lang="it-IT" altLang="en-US" sz="2000"/>
              <a:t>à</a:t>
            </a:r>
            <a:r>
              <a:rPr lang="it-IT" altLang="en-US" sz="2400"/>
              <a:t>.</a:t>
            </a:r>
            <a:endParaRPr lang="it-IT" altLang="en-US" sz="2400"/>
          </a:p>
        </p:txBody>
      </p:sp>
      <p:sp>
        <p:nvSpPr>
          <p:cNvPr id="8" name="Text Box 7"/>
          <p:cNvSpPr txBox="1"/>
          <p:nvPr/>
        </p:nvSpPr>
        <p:spPr>
          <a:xfrm>
            <a:off x="5652135" y="836295"/>
            <a:ext cx="2470785" cy="50158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t">
            <a:spAutoFit/>
          </a:bodyPr>
          <a:p>
            <a:r>
              <a:rPr lang="en-US" sz="2000"/>
              <a:t>Una modalità di coinvolgimento del territorio affinché questo si renda sostenitore,d'intesa</a:t>
            </a:r>
            <a:r>
              <a:rPr lang="it-IT" altLang="en-US" sz="2000"/>
              <a:t> </a:t>
            </a:r>
            <a:r>
              <a:rPr lang="en-US" sz="2000"/>
              <a:t>e</a:t>
            </a:r>
            <a:r>
              <a:rPr lang="it-IT" altLang="en-US" sz="2000"/>
              <a:t> in </a:t>
            </a:r>
            <a:r>
              <a:rPr lang="en-US" sz="2000"/>
              <a:t>collaborazione</a:t>
            </a:r>
            <a:r>
              <a:rPr lang="it-IT" altLang="en-US" sz="2000"/>
              <a:t> </a:t>
            </a:r>
            <a:r>
              <a:rPr lang="en-US" sz="2000"/>
              <a:t>con</a:t>
            </a:r>
            <a:r>
              <a:rPr lang="it-IT" altLang="en-US" sz="2000"/>
              <a:t> </a:t>
            </a:r>
            <a:r>
              <a:rPr lang="en-US" sz="2000"/>
              <a:t>la</a:t>
            </a:r>
            <a:r>
              <a:rPr lang="it-IT" altLang="en-US" sz="2000"/>
              <a:t> </a:t>
            </a:r>
            <a:r>
              <a:rPr lang="en-US" sz="2000"/>
              <a:t>scuola,</a:t>
            </a:r>
            <a:r>
              <a:rPr lang="it-IT" altLang="en-US" sz="2000"/>
              <a:t> </a:t>
            </a:r>
            <a:r>
              <a:rPr lang="en-US" sz="2000"/>
              <a:t>della</a:t>
            </a:r>
            <a:r>
              <a:rPr lang="it-IT" altLang="en-US" sz="2000"/>
              <a:t> </a:t>
            </a:r>
            <a:r>
              <a:rPr lang="en-US" sz="2000"/>
              <a:t>fruizione</a:t>
            </a:r>
            <a:r>
              <a:rPr lang="it-IT" altLang="en-US" sz="2000"/>
              <a:t> </a:t>
            </a:r>
            <a:r>
              <a:rPr lang="en-US" sz="2000"/>
              <a:t>del</a:t>
            </a:r>
            <a:r>
              <a:rPr lang="it-IT" altLang="en-US" sz="2000"/>
              <a:t> </a:t>
            </a:r>
            <a:r>
              <a:rPr lang="en-US" sz="2000"/>
              <a:t>capitale</a:t>
            </a:r>
            <a:r>
              <a:rPr lang="it-IT" altLang="en-US" sz="2000"/>
              <a:t> </a:t>
            </a:r>
            <a:r>
              <a:rPr lang="en-US" sz="2000"/>
              <a:t>sociale</a:t>
            </a:r>
            <a:r>
              <a:rPr lang="it-IT" altLang="en-US" sz="2000"/>
              <a:t> </a:t>
            </a:r>
            <a:r>
              <a:rPr lang="en-US" sz="2000"/>
              <a:t>espresso</a:t>
            </a:r>
            <a:r>
              <a:rPr lang="it-IT" altLang="en-US" sz="2000"/>
              <a:t> </a:t>
            </a:r>
            <a:r>
              <a:rPr lang="en-US" sz="2000"/>
              <a:t>dal</a:t>
            </a:r>
            <a:r>
              <a:rPr lang="it-IT" altLang="en-US" sz="2000"/>
              <a:t> </a:t>
            </a:r>
            <a:r>
              <a:rPr lang="en-US" sz="2000"/>
              <a:t>territorio</a:t>
            </a:r>
            <a:r>
              <a:rPr lang="it-IT" altLang="en-US" sz="2000"/>
              <a:t> </a:t>
            </a:r>
            <a:r>
              <a:rPr lang="en-US" sz="2000"/>
              <a:t>medesimo,</a:t>
            </a:r>
            <a:r>
              <a:rPr lang="it-IT" altLang="en-US" sz="2000"/>
              <a:t> </a:t>
            </a:r>
            <a:r>
              <a:rPr lang="en-US" sz="2000"/>
              <a:t>promuovendo</a:t>
            </a:r>
            <a:r>
              <a:rPr lang="it-IT" altLang="en-US" sz="2000"/>
              <a:t> </a:t>
            </a:r>
            <a:r>
              <a:rPr lang="en-US" sz="2000"/>
              <a:t>modelli</a:t>
            </a:r>
            <a:r>
              <a:rPr lang="it-IT" altLang="en-US" sz="2000"/>
              <a:t> </a:t>
            </a:r>
            <a:r>
              <a:rPr lang="en-US" sz="2000"/>
              <a:t>concreti</a:t>
            </a:r>
            <a:r>
              <a:rPr lang="it-IT" altLang="en-US" sz="2000"/>
              <a:t> </a:t>
            </a:r>
            <a:r>
              <a:rPr lang="en-US" sz="2000"/>
              <a:t>di</a:t>
            </a:r>
            <a:r>
              <a:rPr lang="it-IT" altLang="en-US" sz="2000"/>
              <a:t> </a:t>
            </a:r>
            <a:r>
              <a:rPr lang="en-US" sz="2000"/>
              <a:t>una</a:t>
            </a:r>
            <a:r>
              <a:rPr lang="it-IT" altLang="en-US" sz="2000"/>
              <a:t> </a:t>
            </a:r>
            <a:r>
              <a:rPr lang="en-US" sz="2000"/>
              <a:t>scuola</a:t>
            </a:r>
            <a:r>
              <a:rPr lang="it-IT" altLang="en-US" sz="2000"/>
              <a:t> </a:t>
            </a:r>
            <a:r>
              <a:rPr lang="en-US" sz="2000"/>
              <a:t>aperta,coesa</a:t>
            </a:r>
            <a:r>
              <a:rPr lang="it-IT" altLang="en-US" sz="2000"/>
              <a:t> </a:t>
            </a:r>
            <a:r>
              <a:rPr lang="en-US" sz="2000"/>
              <a:t>ed</a:t>
            </a:r>
            <a:r>
              <a:rPr lang="it-IT" altLang="en-US" sz="2000"/>
              <a:t> </a:t>
            </a:r>
            <a:r>
              <a:rPr lang="en-US" sz="2000"/>
              <a:t>inclusiva.</a:t>
            </a:r>
            <a:endParaRPr lang="en-US" sz="2000"/>
          </a:p>
        </p:txBody>
      </p:sp>
      <p:sp>
        <p:nvSpPr>
          <p:cNvPr id="3" name="Text Box 2"/>
          <p:cNvSpPr txBox="1"/>
          <p:nvPr/>
        </p:nvSpPr>
        <p:spPr>
          <a:xfrm>
            <a:off x="202565" y="5852160"/>
            <a:ext cx="848423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/>
            <a:r>
              <a:rPr lang="en-US" sz="1600">
                <a:latin typeface="Times New Roman" panose="02020603050405020304" charset="0"/>
                <a:cs typeface="Calibri" panose="020F0502020204030204" charset="0"/>
                <a:sym typeface="+mn-ea"/>
              </a:rPr>
              <a:t>In fase di attuazione del progetto è previsto il coinvolgimento di associazioni di volontariato</a:t>
            </a:r>
            <a:r>
              <a:rPr lang="it-IT" altLang="en-US" sz="1600">
                <a:latin typeface="Times New Roman" panose="02020603050405020304" charset="0"/>
                <a:cs typeface="Calibri" panose="020F0502020204030204" charset="0"/>
                <a:sym typeface="+mn-ea"/>
              </a:rPr>
              <a:t>,</a:t>
            </a:r>
            <a:r>
              <a:rPr lang="en-US" sz="1600">
                <a:latin typeface="Times New Roman" panose="02020603050405020304" charset="0"/>
                <a:cs typeface="Calibri" panose="020F0502020204030204" charset="0"/>
                <a:sym typeface="+mn-ea"/>
              </a:rPr>
              <a:t> emittenti televisive, radiofoniche e testat</a:t>
            </a:r>
            <a:r>
              <a:rPr lang="en-US" sz="1600">
                <a:latin typeface="Times New Roman" panose="02020603050405020304" charset="0"/>
                <a:cs typeface="Calibri" panose="020F0502020204030204" charset="0"/>
                <a:sym typeface="+mn-ea"/>
              </a:rPr>
              <a:t>e giornalistiche che collaboreranno con l’Istituzione scolastica per la buona riuscita delle iniziative. </a:t>
            </a:r>
            <a:endParaRPr lang="en-US" sz="1600">
              <a:latin typeface="Times New Roman" panose="02020603050405020304" charset="0"/>
              <a:cs typeface="Calibri" panose="020F0502020204030204" charset="0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190500"/>
            <a:ext cx="8275320" cy="1225550"/>
          </a:xfr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scaled="0"/>
          </a:gradFill>
        </p:spPr>
        <p:txBody>
          <a:bodyPr/>
          <a:p>
            <a:r>
              <a:rPr lang="it-IT" altLang="en-US"/>
              <a:t> </a:t>
            </a:r>
            <a:br>
              <a:rPr lang="it-IT" altLang="en-US"/>
            </a:br>
            <a:r>
              <a:rPr lang="it-IT" altLang="en-US"/>
              <a:t>PON: “</a:t>
            </a:r>
            <a:r>
              <a:rPr lang="it-IT" altLang="en-US"/>
              <a:t>Apprendimento e socialità”</a:t>
            </a:r>
            <a:endParaRPr lang="it-IT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385"/>
            <a:ext cx="8229600" cy="4525963"/>
          </a:xfrm>
          <a:solidFill>
            <a:srgbClr val="92D050"/>
          </a:solidFill>
        </p:spPr>
        <p:txBody>
          <a:bodyPr/>
          <a:p>
            <a:pPr marL="0" indent="0">
              <a:buNone/>
            </a:pPr>
            <a:r>
              <a:rPr lang="it-IT" sz="2800">
                <a:solidFill>
                  <a:schemeClr val="tx1"/>
                </a:solidFill>
              </a:rPr>
              <a:t>Obiettivi:</a:t>
            </a:r>
            <a:endParaRPr lang="it-IT" sz="280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it-IT" sz="2800">
              <a:solidFill>
                <a:schemeClr val="tx1"/>
              </a:solidFill>
            </a:endParaRPr>
          </a:p>
          <a:p>
            <a:pPr>
              <a:buBlip>
                <a:blip r:embed="rId1"/>
              </a:buBlip>
            </a:pPr>
            <a:r>
              <a:rPr lang="it-IT" sz="2800">
                <a:solidFill>
                  <a:schemeClr val="tx1"/>
                </a:solidFill>
              </a:rPr>
              <a:t>M</a:t>
            </a:r>
            <a:r>
              <a:rPr lang="it-IT" altLang="en-US" sz="240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igliorare le competenze di base e a ridurre il divario digitale;</a:t>
            </a:r>
            <a:endParaRPr lang="it-IT" altLang="en-US" sz="240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>
              <a:buBlip>
                <a:blip r:embed="rId1"/>
              </a:buBlip>
            </a:pPr>
            <a:r>
              <a:rPr lang="it-IT" altLang="en-US" sz="240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promuovere iniziative per l’aggregazione, la socialità e la vita di gruppo delle studentesse e degli studenti e degli adulti, nel rispetto delle norme sulle misure di sicurezza anti-Covid vigenti, anche in sinergia con le azioni del «Piano scuola estate.</a:t>
            </a:r>
            <a:endParaRPr lang="it-IT" altLang="en-US" sz="240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/>
          <p:nvPr/>
        </p:nvGraphicFramePr>
        <p:xfrm>
          <a:off x="4363720" y="1517523"/>
          <a:ext cx="208280" cy="4693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0"/>
              </a:tblGrid>
              <a:tr h="2174875">
                <a:tc>
                  <a:txBody>
                    <a:bodyPr/>
                    <a:p>
                      <a:pPr indent="0">
                        <a:buNone/>
                      </a:pPr>
                      <a:endParaRPr lang="en-US" sz="300" b="0">
                        <a:latin typeface="Times New Roman" panose="02020603050405020304" charset="0"/>
                        <a:ea typeface="Calibri" panose="020F050202020403020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Educazione motoria; sport; gioco didattico: </a:t>
                      </a:r>
                      <a:r>
                        <a:rPr lang="en-US" sz="200" b="0" u="sng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Integrazione: l'importanza dello sport</a:t>
                      </a:r>
                      <a:endParaRPr lang="en-US" sz="200" b="0">
                        <a:latin typeface="Microsoft Sans Serif" panose="020B0604020202020204" charset="0"/>
                        <a:ea typeface="Microsoft Sans Serif" panose="020B060402020202020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1176020">
                <a:tc>
                  <a:txBody>
                    <a:bodyPr/>
                    <a:p>
                      <a:pPr indent="0">
                        <a:buNone/>
                      </a:pPr>
                      <a:endParaRPr lang="en-US" sz="300" b="0">
                        <a:latin typeface="Times New Roman" panose="02020603050405020304" charset="0"/>
                        <a:ea typeface="Calibri" panose="020F050202020403020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Arte; scrittura creativa; teatro: </a:t>
                      </a:r>
                      <a:r>
                        <a:rPr lang="en-US" sz="200" b="0" u="sng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Teatrando 1</a:t>
                      </a:r>
                      <a:endParaRPr lang="en-US" sz="200" b="0">
                        <a:latin typeface="Microsoft Sans Serif" panose="020B0604020202020204" charset="0"/>
                        <a:ea typeface="Microsoft Sans Serif" panose="020B060402020202020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5385">
                <a:tc>
                  <a:txBody>
                    <a:bodyPr/>
                    <a:p>
                      <a:pPr indent="0">
                        <a:buNone/>
                      </a:pPr>
                      <a:endParaRPr lang="en-US" sz="300" b="0">
                        <a:latin typeface="Times New Roman" panose="02020603050405020304" charset="0"/>
                        <a:ea typeface="Calibri" panose="020F050202020403020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" b="0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Arte; scrittura creativa; teatro: </a:t>
                      </a:r>
                      <a:r>
                        <a:rPr lang="en-US" sz="200" b="0" u="sng"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Teatrando 2</a:t>
                      </a:r>
                      <a:endParaRPr lang="en-US" sz="200" b="0">
                        <a:latin typeface="Microsoft Sans Serif" panose="020B0604020202020204" charset="0"/>
                        <a:ea typeface="Microsoft Sans Serif" panose="020B060402020202020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90500"/>
            <a:ext cx="8362950" cy="739140"/>
          </a:xfr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scaled="0"/>
          </a:gradFill>
        </p:spPr>
        <p:txBody>
          <a:bodyPr/>
          <a:p>
            <a:r>
              <a:rPr lang="it-IT" altLang="en-US" sz="2400"/>
              <a:t>Progetto "Sport e teatro per favorire la socialità e l'inclusione"</a:t>
            </a:r>
            <a:endParaRPr lang="it-IT" altLang="en-US" sz="2400"/>
          </a:p>
        </p:txBody>
      </p:sp>
      <p:graphicFrame>
        <p:nvGraphicFramePr>
          <p:cNvPr id="10" name="Content Placeholder 9"/>
          <p:cNvGraphicFramePr/>
          <p:nvPr>
            <p:ph sz="half" idx="2"/>
          </p:nvPr>
        </p:nvGraphicFramePr>
        <p:xfrm>
          <a:off x="323850" y="1781810"/>
          <a:ext cx="7733030" cy="4286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3030"/>
              </a:tblGrid>
              <a:tr h="11271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t-IT" altLang="en-US"/>
                        <a:t>Sottoazione </a:t>
                      </a:r>
                      <a:endParaRPr lang="it-IT" altLang="en-US"/>
                    </a:p>
                  </a:txBody>
                  <a:tcPr/>
                </a:tc>
              </a:tr>
              <a:tr h="63182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1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10.1.1A </a:t>
                      </a:r>
                      <a:r>
                        <a:rPr lang="en-US" sz="1600" b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- Interventi per il successo scolastico degli studenti</a:t>
                      </a:r>
                      <a:endParaRPr lang="en-US" sz="1600" b="0">
                        <a:solidFill>
                          <a:schemeClr val="accent3">
                            <a:lumMod val="10000"/>
                          </a:schemeClr>
                        </a:solidFill>
                        <a:latin typeface="Microsoft Sans Serif" panose="020B0604020202020204" charset="0"/>
                        <a:ea typeface="Arial" panose="020B0604020202020204" pitchFamily="3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/>
                </a:tc>
              </a:tr>
              <a:tr h="6318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it-IT" altLang="en-US" sz="1600" b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Microsoft Sans Serif" panose="020B0604020202020204" charset="0"/>
                          <a:ea typeface="Arial" panose="020B0604020202020204" pitchFamily="34" charset="0"/>
                          <a:cs typeface="Microsoft Sans Serif" panose="020B0604020202020204" charset="0"/>
                        </a:rPr>
                        <a:t>MODULI</a:t>
                      </a:r>
                      <a:endParaRPr lang="it-IT" altLang="en-US" sz="1600" b="0">
                        <a:solidFill>
                          <a:schemeClr val="accent3">
                            <a:lumMod val="10000"/>
                          </a:schemeClr>
                        </a:solidFill>
                        <a:latin typeface="Microsoft Sans Serif" panose="020B0604020202020204" charset="0"/>
                        <a:ea typeface="Arial" panose="020B0604020202020204" pitchFamily="3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/>
                </a:tc>
              </a:tr>
              <a:tr h="631825">
                <a:tc>
                  <a:txBody>
                    <a:bodyPr/>
                    <a:p>
                      <a:pPr marL="285750" indent="-285750">
                        <a:buFont typeface="Wingdings" panose="05000000000000000000" charset="0"/>
                        <a:buChar char="ü"/>
                      </a:pPr>
                      <a:r>
                        <a:rPr lang="en-US" sz="1600" b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Educazione motoria; sport; gioco didattico: </a:t>
                      </a:r>
                      <a:r>
                        <a:rPr lang="en-US" sz="1600" b="0" u="sng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Integrazione: l'importanza dello sport</a:t>
                      </a:r>
                      <a:endParaRPr lang="en-US" sz="1600" b="0" u="sng">
                        <a:solidFill>
                          <a:schemeClr val="accent3">
                            <a:lumMod val="10000"/>
                          </a:schemeClr>
                        </a:solidFill>
                        <a:latin typeface="Microsoft Sans Serif" panose="020B0604020202020204" charset="0"/>
                        <a:ea typeface="Microsoft Sans Serif" panose="020B060402020202020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/>
                </a:tc>
              </a:tr>
              <a:tr h="631825">
                <a:tc>
                  <a:txBody>
                    <a:bodyPr/>
                    <a:p>
                      <a:pPr marL="285750" indent="-285750">
                        <a:buFont typeface="Wingdings" panose="05000000000000000000" charset="0"/>
                        <a:buChar char="ü"/>
                      </a:pPr>
                      <a:r>
                        <a:rPr lang="en-US" sz="1600" b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Arte; scrittura creativa; teatro: </a:t>
                      </a:r>
                      <a:r>
                        <a:rPr lang="en-US" sz="1600" b="0" u="sng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Teatrando 1</a:t>
                      </a:r>
                      <a:endParaRPr lang="en-US" sz="1600" b="0" u="sng">
                        <a:solidFill>
                          <a:schemeClr val="accent3">
                            <a:lumMod val="10000"/>
                          </a:schemeClr>
                        </a:solidFill>
                        <a:latin typeface="Microsoft Sans Serif" panose="020B0604020202020204" charset="0"/>
                        <a:ea typeface="Microsoft Sans Serif" panose="020B060402020202020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/>
                </a:tc>
              </a:tr>
              <a:tr h="631825">
                <a:tc>
                  <a:txBody>
                    <a:bodyPr/>
                    <a:p>
                      <a:pPr marL="285750" indent="-285750">
                        <a:buFont typeface="Wingdings" panose="05000000000000000000" charset="0"/>
                        <a:buChar char="ü"/>
                      </a:pPr>
                      <a:r>
                        <a:rPr lang="en-US" sz="1600" b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Arte; scrittura creativa; teatro: </a:t>
                      </a:r>
                      <a:r>
                        <a:rPr lang="en-US" sz="1600" b="0" u="sng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Teatrando 2</a:t>
                      </a:r>
                      <a:endParaRPr lang="en-US" sz="1600" b="0" u="sng">
                        <a:solidFill>
                          <a:schemeClr val="accent3">
                            <a:lumMod val="10000"/>
                          </a:schemeClr>
                        </a:solidFill>
                        <a:latin typeface="Microsoft Sans Serif" panose="020B0604020202020204" charset="0"/>
                        <a:ea typeface="Microsoft Sans Serif" panose="020B060402020202020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scaled="0"/>
          </a:gradFill>
        </p:spPr>
        <p:txBody>
          <a:bodyPr/>
          <a:p>
            <a:br>
              <a:rPr lang="en-US" sz="2800">
                <a:sym typeface="+mn-ea"/>
              </a:rPr>
            </a:br>
            <a:r>
              <a:rPr lang="en-US" sz="2000">
                <a:sym typeface="+mn-ea"/>
              </a:rPr>
              <a:t>Progetto " Migliorare le competenze di base per essere cittadini attivi in una società in</a:t>
            </a:r>
            <a:r>
              <a:rPr lang="it-IT" altLang="en-US" sz="2000">
                <a:sym typeface="+mn-ea"/>
              </a:rPr>
              <a:t> </a:t>
            </a:r>
            <a:r>
              <a:rPr lang="en-US" sz="2000">
                <a:sym typeface="+mn-ea"/>
              </a:rPr>
              <a:t>continua evoluzione"</a:t>
            </a:r>
            <a:br>
              <a:rPr lang="en-US"/>
            </a:br>
            <a:endParaRPr lang="en-US"/>
          </a:p>
        </p:txBody>
      </p:sp>
      <p:graphicFrame>
        <p:nvGraphicFramePr>
          <p:cNvPr id="7" name="Content Placeholder 6"/>
          <p:cNvGraphicFramePr/>
          <p:nvPr>
            <p:ph idx="1"/>
          </p:nvPr>
        </p:nvGraphicFramePr>
        <p:xfrm>
          <a:off x="755650" y="908685"/>
          <a:ext cx="7345680" cy="5580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5680"/>
              </a:tblGrid>
              <a:tr h="5556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it-IT" altLang="en-US"/>
                        <a:t>Sottoazione </a:t>
                      </a:r>
                      <a:endParaRPr lang="it-IT" altLang="en-US"/>
                    </a:p>
                  </a:txBody>
                  <a:tcPr/>
                </a:tc>
              </a:tr>
              <a:tr h="37020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10.2.2A </a:t>
                      </a:r>
                      <a:r>
                        <a:rPr lang="en-US" sz="2000" b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-Competenze di base</a:t>
                      </a:r>
                      <a:endParaRPr lang="en-US" sz="2000" b="0">
                        <a:solidFill>
                          <a:schemeClr val="accent3">
                            <a:lumMod val="10000"/>
                          </a:schemeClr>
                        </a:solidFill>
                        <a:latin typeface="Microsoft Sans Serif" panose="020B0604020202020204" charset="0"/>
                        <a:ea typeface="Arial" panose="020B0604020202020204" pitchFamily="3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/>
                </a:tc>
              </a:tr>
              <a:tr h="37020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it-IT" altLang="en-US" sz="1600" b="1">
                          <a:solidFill>
                            <a:schemeClr val="accent3">
                              <a:lumMod val="10000"/>
                            </a:schemeClr>
                          </a:solidFill>
                          <a:sym typeface="+mn-ea"/>
                        </a:rPr>
                        <a:t>MODULI</a:t>
                      </a:r>
                      <a:endParaRPr lang="it-IT" altLang="en-US" sz="1600" b="1">
                        <a:solidFill>
                          <a:schemeClr val="accent3">
                            <a:lumMod val="10000"/>
                          </a:schemeClr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vert="horz" anchor="t" anchorCtr="0"/>
                </a:tc>
              </a:tr>
              <a:tr h="370840">
                <a:tc>
                  <a:txBody>
                    <a:bodyPr/>
                    <a:p>
                      <a:pPr marL="171450" indent="-171450" algn="l">
                        <a:buFont typeface="Wingdings" panose="05000000000000000000" charset="0"/>
                        <a:buChar char="ü"/>
                      </a:pPr>
                      <a:r>
                        <a:rPr lang="en-US" sz="1200" b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Competenza alfabetica funzionale: </a:t>
                      </a:r>
                      <a:r>
                        <a:rPr lang="en-US" sz="1200" b="0" u="sng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La lingua italiana</a:t>
                      </a:r>
                      <a:r>
                        <a:rPr lang="en-US" sz="1200" b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 </a:t>
                      </a:r>
                      <a:r>
                        <a:rPr lang="en-US" sz="1200" b="0" u="sng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come strumento trasversale alle altre discipline 1</a:t>
                      </a:r>
                      <a:endParaRPr lang="en-US" sz="1200" b="0" u="sng">
                        <a:solidFill>
                          <a:schemeClr val="accent3">
                            <a:lumMod val="10000"/>
                          </a:schemeClr>
                        </a:solidFill>
                        <a:latin typeface="Microsoft Sans Serif" panose="020B0604020202020204" charset="0"/>
                        <a:ea typeface="Microsoft Sans Serif" panose="020B060402020202020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/>
                </a:tc>
              </a:tr>
              <a:tr h="209550">
                <a:tc>
                  <a:txBody>
                    <a:bodyPr/>
                    <a:p>
                      <a:pPr marL="171450" indent="-171450" algn="l">
                        <a:buFont typeface="Wingdings" panose="05000000000000000000" charset="0"/>
                        <a:buChar char="ü"/>
                      </a:pPr>
                      <a:r>
                        <a:rPr lang="en-US" sz="1200" b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Competenza alfabetica funzionale: </a:t>
                      </a:r>
                      <a:r>
                        <a:rPr lang="en-US" sz="1200" b="0" u="sng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La lingua italiana</a:t>
                      </a:r>
                      <a:r>
                        <a:rPr lang="en-US" sz="1200" b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 </a:t>
                      </a:r>
                      <a:r>
                        <a:rPr lang="en-US" sz="1200" b="0" u="sng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come strumento trasversale alle altre discipline 2</a:t>
                      </a:r>
                      <a:endParaRPr lang="en-US" sz="1200" b="0" u="sng">
                        <a:solidFill>
                          <a:schemeClr val="accent3">
                            <a:lumMod val="10000"/>
                          </a:schemeClr>
                        </a:solidFill>
                        <a:latin typeface="Microsoft Sans Serif" panose="020B0604020202020204" charset="0"/>
                        <a:ea typeface="Microsoft Sans Serif" panose="020B060402020202020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/>
                </a:tc>
              </a:tr>
              <a:tr h="370840">
                <a:tc>
                  <a:txBody>
                    <a:bodyPr/>
                    <a:p>
                      <a:pPr marL="171450" indent="-171450" algn="l">
                        <a:buFont typeface="Wingdings" panose="05000000000000000000" charset="0"/>
                        <a:buChar char="ü"/>
                      </a:pPr>
                      <a:r>
                        <a:rPr lang="en-US" sz="1200" b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Competenza multilinguistica: </a:t>
                      </a:r>
                      <a:r>
                        <a:rPr lang="en-US" sz="1200" b="0" u="sng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Train your mind: be</a:t>
                      </a:r>
                      <a:r>
                        <a:rPr lang="en-US" sz="1200" b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 </a:t>
                      </a:r>
                      <a:r>
                        <a:rPr lang="en-US" sz="1200" b="0" u="sng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competitive ! 1</a:t>
                      </a:r>
                      <a:endParaRPr lang="en-US" sz="1200" b="0" u="sng">
                        <a:solidFill>
                          <a:schemeClr val="accent3">
                            <a:lumMod val="10000"/>
                          </a:schemeClr>
                        </a:solidFill>
                        <a:latin typeface="Microsoft Sans Serif" panose="020B0604020202020204" charset="0"/>
                        <a:ea typeface="Microsoft Sans Serif" panose="020B060402020202020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/>
                </a:tc>
              </a:tr>
              <a:tr h="370205">
                <a:tc>
                  <a:txBody>
                    <a:bodyPr/>
                    <a:p>
                      <a:pPr marL="171450" indent="-171450" algn="l">
                        <a:buFont typeface="Wingdings" panose="05000000000000000000" charset="0"/>
                        <a:buChar char="ü"/>
                      </a:pPr>
                      <a:r>
                        <a:rPr lang="en-US" sz="1200" b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Competenza multilinguistica: </a:t>
                      </a:r>
                      <a:r>
                        <a:rPr lang="en-US" sz="1200" b="0" u="sng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Train your mind: be</a:t>
                      </a:r>
                      <a:r>
                        <a:rPr lang="en-US" sz="1200" b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 </a:t>
                      </a:r>
                      <a:r>
                        <a:rPr lang="en-US" sz="1200" b="0" u="sng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competitive ! 2</a:t>
                      </a:r>
                      <a:endParaRPr lang="en-US" sz="1200" b="0" u="sng">
                        <a:solidFill>
                          <a:schemeClr val="accent3">
                            <a:lumMod val="10000"/>
                          </a:schemeClr>
                        </a:solidFill>
                        <a:latin typeface="Microsoft Sans Serif" panose="020B0604020202020204" charset="0"/>
                        <a:ea typeface="Microsoft Sans Serif" panose="020B060402020202020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/>
                </a:tc>
              </a:tr>
              <a:tr h="370205">
                <a:tc>
                  <a:txBody>
                    <a:bodyPr/>
                    <a:p>
                      <a:pPr marL="171450" indent="-171450" algn="l">
                        <a:buFont typeface="Wingdings" panose="05000000000000000000" charset="0"/>
                        <a:buChar char="ü"/>
                      </a:pPr>
                      <a:r>
                        <a:rPr lang="en-US" sz="1200" b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Competenza multilinguistica: </a:t>
                      </a:r>
                      <a:r>
                        <a:rPr lang="en-US" sz="1200" b="0" u="sng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Train your mind: be</a:t>
                      </a:r>
                      <a:r>
                        <a:rPr lang="en-US" sz="1200" b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 </a:t>
                      </a:r>
                      <a:r>
                        <a:rPr lang="en-US" sz="1200" b="0" u="sng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competitive ! 3</a:t>
                      </a:r>
                      <a:endParaRPr lang="en-US" sz="1200" b="0" u="sng">
                        <a:solidFill>
                          <a:schemeClr val="accent3">
                            <a:lumMod val="10000"/>
                          </a:schemeClr>
                        </a:solidFill>
                        <a:latin typeface="Microsoft Sans Serif" panose="020B0604020202020204" charset="0"/>
                        <a:ea typeface="Microsoft Sans Serif" panose="020B060402020202020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/>
                </a:tc>
              </a:tr>
              <a:tr h="370205">
                <a:tc>
                  <a:txBody>
                    <a:bodyPr/>
                    <a:p>
                      <a:pPr marL="171450" indent="-171450" algn="l">
                        <a:buFont typeface="Wingdings" panose="05000000000000000000" charset="0"/>
                        <a:buChar char="ü"/>
                      </a:pPr>
                      <a:r>
                        <a:rPr lang="en-US" sz="1200" b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Competenza multilinguistica: </a:t>
                      </a:r>
                      <a:r>
                        <a:rPr lang="en-US" sz="1200" b="0" u="sng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Train your mind: be</a:t>
                      </a:r>
                      <a:r>
                        <a:rPr lang="en-US" sz="1200" b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 </a:t>
                      </a:r>
                      <a:r>
                        <a:rPr lang="en-US" sz="1200" b="0" u="sng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competitive ! 4</a:t>
                      </a:r>
                      <a:endParaRPr lang="en-US" sz="1200" b="0" u="sng">
                        <a:solidFill>
                          <a:schemeClr val="accent3">
                            <a:lumMod val="10000"/>
                          </a:schemeClr>
                        </a:solidFill>
                        <a:latin typeface="Microsoft Sans Serif" panose="020B0604020202020204" charset="0"/>
                        <a:ea typeface="Microsoft Sans Serif" panose="020B060402020202020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/>
                </a:tc>
              </a:tr>
              <a:tr h="370840">
                <a:tc>
                  <a:txBody>
                    <a:bodyPr/>
                    <a:p>
                      <a:pPr marL="171450" indent="-171450" algn="l">
                        <a:buFont typeface="Wingdings" panose="05000000000000000000" charset="0"/>
                        <a:buChar char="ü"/>
                      </a:pPr>
                      <a:r>
                        <a:rPr lang="en-US" sz="1200" b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Competenza in Scienze,Tecnologie,Ingegneria e Matematica (STEM): </a:t>
                      </a:r>
                      <a:r>
                        <a:rPr lang="en-US" sz="1200" b="0" u="sng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Matematica e pensiero creativo 1</a:t>
                      </a:r>
                      <a:endParaRPr lang="en-US" sz="1200" b="0" u="sng">
                        <a:solidFill>
                          <a:schemeClr val="accent3">
                            <a:lumMod val="10000"/>
                          </a:schemeClr>
                        </a:solidFill>
                        <a:latin typeface="Microsoft Sans Serif" panose="020B0604020202020204" charset="0"/>
                        <a:ea typeface="Microsoft Sans Serif" panose="020B060402020202020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/>
                </a:tc>
              </a:tr>
              <a:tr h="370205">
                <a:tc>
                  <a:txBody>
                    <a:bodyPr/>
                    <a:p>
                      <a:pPr marL="171450" indent="-171450" algn="l">
                        <a:buFont typeface="Wingdings" panose="05000000000000000000" charset="0"/>
                        <a:buChar char="ü"/>
                      </a:pPr>
                      <a:r>
                        <a:rPr lang="en-US" sz="1200" b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Competenza in Scienze,Tecnologie,Ingegneria e Matematica (STEM): </a:t>
                      </a:r>
                      <a:r>
                        <a:rPr lang="en-US" sz="1200" b="0" u="sng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Matematica e pensiero creativo 2</a:t>
                      </a:r>
                      <a:endParaRPr lang="en-US" sz="1200" b="0" u="sng">
                        <a:solidFill>
                          <a:schemeClr val="accent3">
                            <a:lumMod val="10000"/>
                          </a:schemeClr>
                        </a:solidFill>
                        <a:latin typeface="Microsoft Sans Serif" panose="020B0604020202020204" charset="0"/>
                        <a:ea typeface="Microsoft Sans Serif" panose="020B060402020202020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/>
                </a:tc>
              </a:tr>
              <a:tr h="370205">
                <a:tc>
                  <a:txBody>
                    <a:bodyPr/>
                    <a:p>
                      <a:pPr marL="171450" indent="-171450" algn="l">
                        <a:buFont typeface="Wingdings" panose="05000000000000000000" charset="0"/>
                        <a:buChar char="ü"/>
                      </a:pPr>
                      <a:r>
                        <a:rPr lang="en-US" sz="1200" b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Competenza in Scienze,Tecnologie,Ingegneria e Matematica (STEM): </a:t>
                      </a:r>
                      <a:r>
                        <a:rPr lang="en-US" sz="1200" b="0" u="sng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Matematica e pensiero creativo 3</a:t>
                      </a:r>
                      <a:endParaRPr lang="en-US" sz="1200" b="0" u="sng">
                        <a:solidFill>
                          <a:schemeClr val="accent3">
                            <a:lumMod val="10000"/>
                          </a:schemeClr>
                        </a:solidFill>
                        <a:latin typeface="Microsoft Sans Serif" panose="020B0604020202020204" charset="0"/>
                        <a:ea typeface="Microsoft Sans Serif" panose="020B060402020202020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/>
                </a:tc>
              </a:tr>
              <a:tr h="370205">
                <a:tc>
                  <a:txBody>
                    <a:bodyPr/>
                    <a:p>
                      <a:pPr marL="171450" indent="-171450" algn="l">
                        <a:buFont typeface="Wingdings" panose="05000000000000000000" charset="0"/>
                        <a:buChar char="ü"/>
                      </a:pPr>
                      <a:r>
                        <a:rPr lang="en-US" sz="1200" b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Competenza in Scienze,Tecnologie,Ingegneria e Matematica (STEM): </a:t>
                      </a:r>
                      <a:r>
                        <a:rPr lang="en-US" sz="1200" b="0" u="sng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Matematica e pensiero creativo 4</a:t>
                      </a:r>
                      <a:endParaRPr lang="en-US" sz="1200" b="0" u="sng">
                        <a:solidFill>
                          <a:schemeClr val="accent3">
                            <a:lumMod val="10000"/>
                          </a:schemeClr>
                        </a:solidFill>
                        <a:latin typeface="Microsoft Sans Serif" panose="020B0604020202020204" charset="0"/>
                        <a:ea typeface="Microsoft Sans Serif" panose="020B060402020202020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/>
                </a:tc>
              </a:tr>
              <a:tr h="370840">
                <a:tc>
                  <a:txBody>
                    <a:bodyPr/>
                    <a:p>
                      <a:pPr marL="171450" indent="-171450" algn="l">
                        <a:buFont typeface="Wingdings" panose="05000000000000000000" charset="0"/>
                        <a:buChar char="ü"/>
                      </a:pPr>
                      <a:r>
                        <a:rPr lang="en-US" sz="1200" b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Competenza in Scienze,Tecnologie,Ingegneria e Matematica (STEM): </a:t>
                      </a:r>
                      <a:r>
                        <a:rPr lang="en-US" sz="1200" b="0" u="sng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Il saper scientifico in laboratorio 1</a:t>
                      </a:r>
                      <a:endParaRPr lang="en-US" sz="1200" b="0" u="sng">
                        <a:solidFill>
                          <a:schemeClr val="accent3">
                            <a:lumMod val="10000"/>
                          </a:schemeClr>
                        </a:solidFill>
                        <a:latin typeface="Microsoft Sans Serif" panose="020B0604020202020204" charset="0"/>
                        <a:ea typeface="Microsoft Sans Serif" panose="020B060402020202020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/>
                </a:tc>
              </a:tr>
              <a:tr h="370205">
                <a:tc>
                  <a:txBody>
                    <a:bodyPr/>
                    <a:p>
                      <a:pPr marL="171450" indent="-171450" algn="l">
                        <a:buFont typeface="Wingdings" panose="05000000000000000000" charset="0"/>
                        <a:buChar char="ü"/>
                      </a:pPr>
                      <a:r>
                        <a:rPr lang="en-US" sz="1200" b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Competenza in Scienze,Tecnologie,Ingegneria e Matematica (STEM): </a:t>
                      </a:r>
                      <a:r>
                        <a:rPr lang="en-US" sz="1200" b="0" u="sng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Il sapere scientifico in laboratorio</a:t>
                      </a:r>
                      <a:r>
                        <a:rPr lang="en-US" sz="1200" b="0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 </a:t>
                      </a:r>
                      <a:r>
                        <a:rPr lang="en-US" sz="1200" b="0" u="sng">
                          <a:solidFill>
                            <a:schemeClr val="accent3">
                              <a:lumMod val="10000"/>
                            </a:schemeClr>
                          </a:solidFill>
                          <a:latin typeface="Microsoft Sans Serif" panose="020B0604020202020204" charset="0"/>
                          <a:cs typeface="Microsoft Sans Serif" panose="020B0604020202020204" charset="0"/>
                        </a:rPr>
                        <a:t>2</a:t>
                      </a:r>
                      <a:endParaRPr lang="en-US" sz="1200" b="0" u="sng">
                        <a:solidFill>
                          <a:schemeClr val="accent3">
                            <a:lumMod val="10000"/>
                          </a:schemeClr>
                        </a:solidFill>
                        <a:latin typeface="Microsoft Sans Serif" panose="020B0604020202020204" charset="0"/>
                        <a:ea typeface="Microsoft Sans Serif" panose="020B0604020202020204" charset="0"/>
                        <a:cs typeface="Microsoft Sans Serif" panose="020B0604020202020204" charset="0"/>
                      </a:endParaRPr>
                    </a:p>
                  </a:txBody>
                  <a:tcPr marL="0" marR="0" marT="0" marB="0" vert="horz" anchor="t" anchorCtr="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0</TotalTime>
  <Words>11195</Words>
  <Application>WPS Presentation</Application>
  <PresentationFormat>Presentazione su schermo (4:3)</PresentationFormat>
  <Paragraphs>332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Arial</vt:lpstr>
      <vt:lpstr>SimSun</vt:lpstr>
      <vt:lpstr>Wingdings</vt:lpstr>
      <vt:lpstr>Wingdings</vt:lpstr>
      <vt:lpstr>Times New Roman</vt:lpstr>
      <vt:lpstr>Calibri</vt:lpstr>
      <vt:lpstr>Microsoft Sans Serif</vt:lpstr>
      <vt:lpstr>Microsoft YaHei</vt:lpstr>
      <vt:lpstr>Arial Unicode MS</vt:lpstr>
      <vt:lpstr>Blue Waves</vt:lpstr>
      <vt:lpstr> Piano Scuola Estate I.I.S. “R. Piria” Rosarno </vt:lpstr>
      <vt:lpstr>               Finalità ll Piano Scuola Estate accompagna le Istituzioni scolastiche nell’organizzazione e gestione di iniziative con i seguenti obiettivi:  rinforzare e potenziare le competenze disciplinari e relazionali di studentesse e studenti;   recuperare la socialità.   Interventi:	 </vt:lpstr>
      <vt:lpstr>PowerPoint 演示文稿</vt:lpstr>
      <vt:lpstr>Contrasto alla povertà e all’emergenza educativa Avviso ai sensi dell’art.  3,  comma1,  lettera a)del D.M.  n.  48/2021</vt:lpstr>
      <vt:lpstr>PowerPoint 演示文稿</vt:lpstr>
      <vt:lpstr>Patti educativi di comunità</vt:lpstr>
      <vt:lpstr>  PON: “Apprendimento e socialità”</vt:lpstr>
      <vt:lpstr>Progetto "Sport e teatro per favorire la socialità e l'inclusione"</vt:lpstr>
      <vt:lpstr> Progetto " Migliorare le competenze di base per essere cittadini attivi in una società in continua evoluzione" </vt:lpstr>
      <vt:lpstr>Progetto " Migliorare le competenze di base per essere cittadini attivi in una società in continua evoluzione"</vt:lpstr>
      <vt:lpstr>Progetto " Inclusione” prima edizione </vt:lpstr>
      <vt:lpstr>Progetto " Inclusione” seconda edizione </vt:lpstr>
      <vt:lpstr>Percorsi per Adulti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Angelo Martino Tettè</dc:title>
  <dc:creator>UTENTE</dc:creator>
  <cp:lastModifiedBy>google1588060104</cp:lastModifiedBy>
  <cp:revision>60</cp:revision>
  <dcterms:created xsi:type="dcterms:W3CDTF">2020-06-16T18:50:00Z</dcterms:created>
  <dcterms:modified xsi:type="dcterms:W3CDTF">2021-05-28T15:41:49Z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