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Default Extension="emf" ContentType="image/x-emf"/>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diagrams/data7.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Default Extension="svg" ContentType="image/svg+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Layouts/slideLayout15.xml" ContentType="application/vnd.openxmlformats-officedocument.presentationml.slideLayout+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57" r:id="rId3"/>
    <p:sldId id="291" r:id="rId4"/>
    <p:sldId id="258" r:id="rId5"/>
    <p:sldId id="284" r:id="rId6"/>
    <p:sldId id="313" r:id="rId7"/>
    <p:sldId id="261" r:id="rId8"/>
    <p:sldId id="285" r:id="rId9"/>
    <p:sldId id="286" r:id="rId10"/>
    <p:sldId id="287" r:id="rId11"/>
    <p:sldId id="288" r:id="rId12"/>
    <p:sldId id="289" r:id="rId13"/>
    <p:sldId id="290" r:id="rId14"/>
    <p:sldId id="292" r:id="rId15"/>
    <p:sldId id="259" r:id="rId16"/>
    <p:sldId id="301" r:id="rId17"/>
    <p:sldId id="300" r:id="rId18"/>
    <p:sldId id="302" r:id="rId19"/>
    <p:sldId id="303" r:id="rId20"/>
    <p:sldId id="304" r:id="rId21"/>
    <p:sldId id="305" r:id="rId22"/>
    <p:sldId id="306" r:id="rId23"/>
    <p:sldId id="307" r:id="rId24"/>
    <p:sldId id="308" r:id="rId25"/>
    <p:sldId id="309" r:id="rId26"/>
    <p:sldId id="310" r:id="rId27"/>
    <p:sldId id="311" r:id="rId28"/>
    <p:sldId id="312" r:id="rId29"/>
    <p:sldId id="260" r:id="rId30"/>
    <p:sldId id="262" r:id="rId31"/>
    <p:sldId id="263" r:id="rId32"/>
    <p:sldId id="314" r:id="rId33"/>
    <p:sldId id="315" r:id="rId34"/>
    <p:sldId id="316" r:id="rId35"/>
    <p:sldId id="317" r:id="rId36"/>
    <p:sldId id="264" r:id="rId37"/>
    <p:sldId id="265" r:id="rId38"/>
    <p:sldId id="266" r:id="rId39"/>
    <p:sldId id="297" r:id="rId40"/>
    <p:sldId id="267" r:id="rId41"/>
    <p:sldId id="268" r:id="rId42"/>
    <p:sldId id="269" r:id="rId43"/>
    <p:sldId id="272" r:id="rId44"/>
    <p:sldId id="273" r:id="rId45"/>
    <p:sldId id="296" r:id="rId46"/>
    <p:sldId id="274" r:id="rId47"/>
    <p:sldId id="275" r:id="rId48"/>
    <p:sldId id="270" r:id="rId49"/>
    <p:sldId id="298" r:id="rId50"/>
    <p:sldId id="299" r:id="rId51"/>
    <p:sldId id="271" r:id="rId52"/>
    <p:sldId id="295" r:id="rId53"/>
    <p:sldId id="276" r:id="rId54"/>
    <p:sldId id="277" r:id="rId55"/>
    <p:sldId id="278" r:id="rId56"/>
    <p:sldId id="293" r:id="rId57"/>
    <p:sldId id="294" r:id="rId58"/>
    <p:sldId id="279" r:id="rId59"/>
    <p:sldId id="280" r:id="rId60"/>
    <p:sldId id="281" r:id="rId61"/>
    <p:sldId id="282" r:id="rId62"/>
    <p:sldId id="283" r:id="rId6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F7F7"/>
    <a:srgbClr val="FFCC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558"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5.svg"/><Relationship Id="rId1" Type="http://schemas.openxmlformats.org/officeDocument/2006/relationships/image" Target="../media/image4.png"/><Relationship Id="rId4" Type="http://schemas.openxmlformats.org/officeDocument/2006/relationships/image" Target="../media/image7.svg"/></Relationships>
</file>

<file path=ppt/diagrams/_rels/data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svg"/><Relationship Id="rId1" Type="http://schemas.openxmlformats.org/officeDocument/2006/relationships/image" Target="../media/image6.png"/><Relationship Id="rId6" Type="http://schemas.openxmlformats.org/officeDocument/2006/relationships/image" Target="../media/image13.svg"/><Relationship Id="rId5" Type="http://schemas.openxmlformats.org/officeDocument/2006/relationships/image" Target="../media/image8.png"/><Relationship Id="rId4" Type="http://schemas.openxmlformats.org/officeDocument/2006/relationships/image" Target="../media/image11.svg"/></Relationships>
</file>

<file path=ppt/diagrams/_rels/data3.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10.png"/><Relationship Id="rId7" Type="http://schemas.openxmlformats.org/officeDocument/2006/relationships/image" Target="../media/image12.png"/><Relationship Id="rId2" Type="http://schemas.openxmlformats.org/officeDocument/2006/relationships/image" Target="../media/image15.svg"/><Relationship Id="rId1" Type="http://schemas.openxmlformats.org/officeDocument/2006/relationships/image" Target="../media/image9.png"/><Relationship Id="rId6" Type="http://schemas.openxmlformats.org/officeDocument/2006/relationships/image" Target="../media/image19.svg"/><Relationship Id="rId5" Type="http://schemas.openxmlformats.org/officeDocument/2006/relationships/image" Target="../media/image11.png"/><Relationship Id="rId4" Type="http://schemas.openxmlformats.org/officeDocument/2006/relationships/image" Target="../media/image17.svg"/></Relationships>
</file>

<file path=ppt/diagrams/_rels/data8.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16.png"/><Relationship Id="rId7" Type="http://schemas.openxmlformats.org/officeDocument/2006/relationships/image" Target="../media/image17.png"/><Relationship Id="rId2" Type="http://schemas.openxmlformats.org/officeDocument/2006/relationships/image" Target="../media/image25.svg"/><Relationship Id="rId1" Type="http://schemas.openxmlformats.org/officeDocument/2006/relationships/image" Target="../media/image15.png"/><Relationship Id="rId6" Type="http://schemas.openxmlformats.org/officeDocument/2006/relationships/image" Target="../media/image17.svg"/><Relationship Id="rId5" Type="http://schemas.openxmlformats.org/officeDocument/2006/relationships/image" Target="../media/image10.png"/><Relationship Id="rId4" Type="http://schemas.openxmlformats.org/officeDocument/2006/relationships/image" Target="../media/image27.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DC5371F6-6923-47C7-83B3-449AA44BC27A}" type="doc">
      <dgm:prSet loTypeId="urn:microsoft.com/office/officeart/2018/2/layout/IconVerticalSolidList" loCatId="icon" qsTypeId="urn:microsoft.com/office/officeart/2005/8/quickstyle/simple4" qsCatId="simple" csTypeId="urn:microsoft.com/office/officeart/2018/5/colors/Iconchunking_neutralbg_colorful5" csCatId="colorful" phldr="1"/>
      <dgm:spPr/>
      <dgm:t>
        <a:bodyPr/>
        <a:lstStyle/>
        <a:p>
          <a:endParaRPr lang="en-US"/>
        </a:p>
      </dgm:t>
    </dgm:pt>
    <dgm:pt modelId="{9F7799CF-5631-468E-A4C6-79E5199A5CFA}">
      <dgm:prSet/>
      <dgm:spPr/>
      <dgm:t>
        <a:bodyPr/>
        <a:lstStyle/>
        <a:p>
          <a:r>
            <a:rPr lang="it-IT" dirty="0"/>
            <a:t>E’ presente un </a:t>
          </a:r>
          <a:r>
            <a:rPr lang="it-IT" b="1" dirty="0"/>
            <a:t>t</a:t>
          </a:r>
          <a:r>
            <a:rPr lang="it-IT" b="1" i="1" dirty="0"/>
            <a:t>ema: </a:t>
          </a:r>
          <a:r>
            <a:rPr lang="it-IT" b="1" dirty="0"/>
            <a:t> </a:t>
          </a:r>
          <a:endParaRPr lang="en-US" dirty="0"/>
        </a:p>
      </dgm:t>
    </dgm:pt>
    <dgm:pt modelId="{01B1E4FE-3F67-42B3-B5F1-6E4ACDDB583F}" type="parTrans" cxnId="{69BC2F8B-A9AB-492B-A266-958A37B6A3E6}">
      <dgm:prSet/>
      <dgm:spPr/>
      <dgm:t>
        <a:bodyPr/>
        <a:lstStyle/>
        <a:p>
          <a:endParaRPr lang="en-US"/>
        </a:p>
      </dgm:t>
    </dgm:pt>
    <dgm:pt modelId="{92E4E7F9-99C8-494C-BBE1-04E01EAB4105}" type="sibTrans" cxnId="{69BC2F8B-A9AB-492B-A266-958A37B6A3E6}">
      <dgm:prSet/>
      <dgm:spPr/>
      <dgm:t>
        <a:bodyPr/>
        <a:lstStyle/>
        <a:p>
          <a:endParaRPr lang="en-US"/>
        </a:p>
      </dgm:t>
    </dgm:pt>
    <dgm:pt modelId="{1CF23AB5-577B-4CE9-AB92-9B75C7655954}">
      <dgm:prSet/>
      <dgm:spPr/>
      <dgm:t>
        <a:bodyPr/>
        <a:lstStyle/>
        <a:p>
          <a:r>
            <a:rPr lang="it-IT" b="1" dirty="0"/>
            <a:t>UNA DIETA EQUILIBRATA: PERCHE’?</a:t>
          </a:r>
          <a:endParaRPr lang="en-US" dirty="0"/>
        </a:p>
      </dgm:t>
    </dgm:pt>
    <dgm:pt modelId="{7CA29FD5-D2C1-4EB3-8EAF-D2133F0358D6}" type="parTrans" cxnId="{B40D6681-2FB3-4FEA-8D75-C2B19CB63E30}">
      <dgm:prSet/>
      <dgm:spPr/>
      <dgm:t>
        <a:bodyPr/>
        <a:lstStyle/>
        <a:p>
          <a:endParaRPr lang="en-US"/>
        </a:p>
      </dgm:t>
    </dgm:pt>
    <dgm:pt modelId="{D6F2E83A-BF56-4B07-B32F-0A47BC1A601F}" type="sibTrans" cxnId="{B40D6681-2FB3-4FEA-8D75-C2B19CB63E30}">
      <dgm:prSet/>
      <dgm:spPr/>
      <dgm:t>
        <a:bodyPr/>
        <a:lstStyle/>
        <a:p>
          <a:endParaRPr lang="en-US"/>
        </a:p>
      </dgm:t>
    </dgm:pt>
    <dgm:pt modelId="{92DA5CEA-42EA-4842-ABFA-9174D6F9590E}" type="pres">
      <dgm:prSet presAssocID="{DC5371F6-6923-47C7-83B3-449AA44BC27A}" presName="root" presStyleCnt="0">
        <dgm:presLayoutVars>
          <dgm:dir/>
          <dgm:resizeHandles val="exact"/>
        </dgm:presLayoutVars>
      </dgm:prSet>
      <dgm:spPr/>
      <dgm:t>
        <a:bodyPr/>
        <a:lstStyle/>
        <a:p>
          <a:endParaRPr lang="it-IT"/>
        </a:p>
      </dgm:t>
    </dgm:pt>
    <dgm:pt modelId="{29063B5B-B1C0-4536-A2A5-97A24602EC58}" type="pres">
      <dgm:prSet presAssocID="{9F7799CF-5631-468E-A4C6-79E5199A5CFA}" presName="compNode" presStyleCnt="0"/>
      <dgm:spPr/>
    </dgm:pt>
    <dgm:pt modelId="{38B1B937-5BDC-40FD-8043-772C0B34B632}" type="pres">
      <dgm:prSet presAssocID="{9F7799CF-5631-468E-A4C6-79E5199A5CFA}" presName="bgRect" presStyleLbl="bgShp" presStyleIdx="0" presStyleCnt="2"/>
      <dgm:spPr/>
    </dgm:pt>
    <dgm:pt modelId="{9294B656-8A09-48C2-92AC-E634204C6488}" type="pres">
      <dgm:prSet presAssocID="{9F7799CF-5631-468E-A4C6-79E5199A5CFA}"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xmlns=""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xmlns="" id="0" name="" descr="Books"/>
        </a:ext>
      </dgm:extLst>
    </dgm:pt>
    <dgm:pt modelId="{2C5A0FEC-EF4C-4EEA-BD0A-9A826BBEE13E}" type="pres">
      <dgm:prSet presAssocID="{9F7799CF-5631-468E-A4C6-79E5199A5CFA}" presName="spaceRect" presStyleCnt="0"/>
      <dgm:spPr/>
    </dgm:pt>
    <dgm:pt modelId="{A0A9F5BE-D62C-4244-B3AB-D41D3ED22DA7}" type="pres">
      <dgm:prSet presAssocID="{9F7799CF-5631-468E-A4C6-79E5199A5CFA}" presName="parTx" presStyleLbl="revTx" presStyleIdx="0" presStyleCnt="2">
        <dgm:presLayoutVars>
          <dgm:chMax val="0"/>
          <dgm:chPref val="0"/>
        </dgm:presLayoutVars>
      </dgm:prSet>
      <dgm:spPr/>
      <dgm:t>
        <a:bodyPr/>
        <a:lstStyle/>
        <a:p>
          <a:endParaRPr lang="it-IT"/>
        </a:p>
      </dgm:t>
    </dgm:pt>
    <dgm:pt modelId="{A81C74B4-DC11-4A92-8F25-1C171D6BA1E7}" type="pres">
      <dgm:prSet presAssocID="{92E4E7F9-99C8-494C-BBE1-04E01EAB4105}" presName="sibTrans" presStyleCnt="0"/>
      <dgm:spPr/>
    </dgm:pt>
    <dgm:pt modelId="{FCF1CB0D-09C3-45F3-B199-46775297BD87}" type="pres">
      <dgm:prSet presAssocID="{1CF23AB5-577B-4CE9-AB92-9B75C7655954}" presName="compNode" presStyleCnt="0"/>
      <dgm:spPr/>
    </dgm:pt>
    <dgm:pt modelId="{461D5C6E-C8D1-4B39-9F45-E714B39ED21D}" type="pres">
      <dgm:prSet presAssocID="{1CF23AB5-577B-4CE9-AB92-9B75C7655954}" presName="bgRect" presStyleLbl="bgShp" presStyleIdx="1" presStyleCnt="2"/>
      <dgm:spPr/>
    </dgm:pt>
    <dgm:pt modelId="{8E3E8214-37D8-46D2-BC59-50ADD1FD42B3}" type="pres">
      <dgm:prSet presAssocID="{1CF23AB5-577B-4CE9-AB92-9B75C7655954}"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xmlns=""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xmlns="" id="0" name="" descr="Bullseye"/>
        </a:ext>
      </dgm:extLst>
    </dgm:pt>
    <dgm:pt modelId="{9C60F222-4493-410A-9C20-2E665F9A2615}" type="pres">
      <dgm:prSet presAssocID="{1CF23AB5-577B-4CE9-AB92-9B75C7655954}" presName="spaceRect" presStyleCnt="0"/>
      <dgm:spPr/>
    </dgm:pt>
    <dgm:pt modelId="{DB0DEF1C-F56C-4C64-9C88-ACB5487C6E49}" type="pres">
      <dgm:prSet presAssocID="{1CF23AB5-577B-4CE9-AB92-9B75C7655954}" presName="parTx" presStyleLbl="revTx" presStyleIdx="1" presStyleCnt="2">
        <dgm:presLayoutVars>
          <dgm:chMax val="0"/>
          <dgm:chPref val="0"/>
        </dgm:presLayoutVars>
      </dgm:prSet>
      <dgm:spPr/>
      <dgm:t>
        <a:bodyPr/>
        <a:lstStyle/>
        <a:p>
          <a:endParaRPr lang="it-IT"/>
        </a:p>
      </dgm:t>
    </dgm:pt>
  </dgm:ptLst>
  <dgm:cxnLst>
    <dgm:cxn modelId="{69BC2F8B-A9AB-492B-A266-958A37B6A3E6}" srcId="{DC5371F6-6923-47C7-83B3-449AA44BC27A}" destId="{9F7799CF-5631-468E-A4C6-79E5199A5CFA}" srcOrd="0" destOrd="0" parTransId="{01B1E4FE-3F67-42B3-B5F1-6E4ACDDB583F}" sibTransId="{92E4E7F9-99C8-494C-BBE1-04E01EAB4105}"/>
    <dgm:cxn modelId="{B40D6681-2FB3-4FEA-8D75-C2B19CB63E30}" srcId="{DC5371F6-6923-47C7-83B3-449AA44BC27A}" destId="{1CF23AB5-577B-4CE9-AB92-9B75C7655954}" srcOrd="1" destOrd="0" parTransId="{7CA29FD5-D2C1-4EB3-8EAF-D2133F0358D6}" sibTransId="{D6F2E83A-BF56-4B07-B32F-0A47BC1A601F}"/>
    <dgm:cxn modelId="{221B9987-2A3B-4D45-9703-3BFB02EB1C40}" type="presOf" srcId="{9F7799CF-5631-468E-A4C6-79E5199A5CFA}" destId="{A0A9F5BE-D62C-4244-B3AB-D41D3ED22DA7}" srcOrd="0" destOrd="0" presId="urn:microsoft.com/office/officeart/2018/2/layout/IconVerticalSolidList"/>
    <dgm:cxn modelId="{3F882915-E27C-42CF-95E4-06B2B115FFF1}" type="presOf" srcId="{DC5371F6-6923-47C7-83B3-449AA44BC27A}" destId="{92DA5CEA-42EA-4842-ABFA-9174D6F9590E}" srcOrd="0" destOrd="0" presId="urn:microsoft.com/office/officeart/2018/2/layout/IconVerticalSolidList"/>
    <dgm:cxn modelId="{9885CC83-ED34-409C-B78C-8449AF99E6AF}" type="presOf" srcId="{1CF23AB5-577B-4CE9-AB92-9B75C7655954}" destId="{DB0DEF1C-F56C-4C64-9C88-ACB5487C6E49}" srcOrd="0" destOrd="0" presId="urn:microsoft.com/office/officeart/2018/2/layout/IconVerticalSolidList"/>
    <dgm:cxn modelId="{A9746A9D-B9CD-46DD-9A00-3F8A4245598F}" type="presParOf" srcId="{92DA5CEA-42EA-4842-ABFA-9174D6F9590E}" destId="{29063B5B-B1C0-4536-A2A5-97A24602EC58}" srcOrd="0" destOrd="0" presId="urn:microsoft.com/office/officeart/2018/2/layout/IconVerticalSolidList"/>
    <dgm:cxn modelId="{6EA446C3-7A7F-4FDC-8EFA-A033FD8F459D}" type="presParOf" srcId="{29063B5B-B1C0-4536-A2A5-97A24602EC58}" destId="{38B1B937-5BDC-40FD-8043-772C0B34B632}" srcOrd="0" destOrd="0" presId="urn:microsoft.com/office/officeart/2018/2/layout/IconVerticalSolidList"/>
    <dgm:cxn modelId="{DEC07B0E-ECDE-473F-A50C-14B4A2F2E553}" type="presParOf" srcId="{29063B5B-B1C0-4536-A2A5-97A24602EC58}" destId="{9294B656-8A09-48C2-92AC-E634204C6488}" srcOrd="1" destOrd="0" presId="urn:microsoft.com/office/officeart/2018/2/layout/IconVerticalSolidList"/>
    <dgm:cxn modelId="{C00ECB63-9EAC-4B83-8765-45FD17A0A2BE}" type="presParOf" srcId="{29063B5B-B1C0-4536-A2A5-97A24602EC58}" destId="{2C5A0FEC-EF4C-4EEA-BD0A-9A826BBEE13E}" srcOrd="2" destOrd="0" presId="urn:microsoft.com/office/officeart/2018/2/layout/IconVerticalSolidList"/>
    <dgm:cxn modelId="{5EBB434D-DF1F-4D35-A0F1-333BF1391F91}" type="presParOf" srcId="{29063B5B-B1C0-4536-A2A5-97A24602EC58}" destId="{A0A9F5BE-D62C-4244-B3AB-D41D3ED22DA7}" srcOrd="3" destOrd="0" presId="urn:microsoft.com/office/officeart/2018/2/layout/IconVerticalSolidList"/>
    <dgm:cxn modelId="{EC4F8C8E-731D-49BE-9B1D-7CA201C5B062}" type="presParOf" srcId="{92DA5CEA-42EA-4842-ABFA-9174D6F9590E}" destId="{A81C74B4-DC11-4A92-8F25-1C171D6BA1E7}" srcOrd="1" destOrd="0" presId="urn:microsoft.com/office/officeart/2018/2/layout/IconVerticalSolidList"/>
    <dgm:cxn modelId="{6B162E8E-2FA8-461B-A02C-044F8AC63B6E}" type="presParOf" srcId="{92DA5CEA-42EA-4842-ABFA-9174D6F9590E}" destId="{FCF1CB0D-09C3-45F3-B199-46775297BD87}" srcOrd="2" destOrd="0" presId="urn:microsoft.com/office/officeart/2018/2/layout/IconVerticalSolidList"/>
    <dgm:cxn modelId="{C776C858-3202-4BBA-A332-24CCF0F2460D}" type="presParOf" srcId="{FCF1CB0D-09C3-45F3-B199-46775297BD87}" destId="{461D5C6E-C8D1-4B39-9F45-E714B39ED21D}" srcOrd="0" destOrd="0" presId="urn:microsoft.com/office/officeart/2018/2/layout/IconVerticalSolidList"/>
    <dgm:cxn modelId="{EE58C5AE-2C5D-467D-AE83-F984C794CACA}" type="presParOf" srcId="{FCF1CB0D-09C3-45F3-B199-46775297BD87}" destId="{8E3E8214-37D8-46D2-BC59-50ADD1FD42B3}" srcOrd="1" destOrd="0" presId="urn:microsoft.com/office/officeart/2018/2/layout/IconVerticalSolidList"/>
    <dgm:cxn modelId="{C52FC1F3-1C5A-4981-92D6-5A9F6A18BF0F}" type="presParOf" srcId="{FCF1CB0D-09C3-45F3-B199-46775297BD87}" destId="{9C60F222-4493-410A-9C20-2E665F9A2615}" srcOrd="2" destOrd="0" presId="urn:microsoft.com/office/officeart/2018/2/layout/IconVerticalSolidList"/>
    <dgm:cxn modelId="{1AC4444C-6FA1-4B71-9BEC-1D32221FC2D9}" type="presParOf" srcId="{FCF1CB0D-09C3-45F3-B199-46775297BD87}" destId="{DB0DEF1C-F56C-4C64-9C88-ACB5487C6E49}" srcOrd="3" destOrd="0" presId="urn:microsoft.com/office/officeart/2018/2/layout/IconVerticalSoli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90ACD3D-5EFC-48E5-B520-2C5A15E3AC0B}" type="doc">
      <dgm:prSet loTypeId="urn:microsoft.com/office/officeart/2018/2/layout/IconVerticalSolidList" loCatId="icon" qsTypeId="urn:microsoft.com/office/officeart/2005/8/quickstyle/simple4" qsCatId="simple" csTypeId="urn:microsoft.com/office/officeart/2018/5/colors/Iconchunking_neutralicontext_colorful1" csCatId="colorful" phldr="1"/>
      <dgm:spPr/>
      <dgm:t>
        <a:bodyPr/>
        <a:lstStyle/>
        <a:p>
          <a:endParaRPr lang="en-US"/>
        </a:p>
      </dgm:t>
    </dgm:pt>
    <dgm:pt modelId="{939C1FEC-7920-49FA-874D-4D1F130188A1}">
      <dgm:prSet/>
      <dgm:spPr/>
      <dgm:t>
        <a:bodyPr/>
        <a:lstStyle/>
        <a:p>
          <a:r>
            <a:rPr lang="it-IT" b="1" dirty="0"/>
            <a:t>Sono richieste operazioni di comprensione </a:t>
          </a:r>
          <a:r>
            <a:rPr lang="it-IT" dirty="0"/>
            <a:t>dei due documenti introduttivi </a:t>
          </a:r>
          <a:endParaRPr lang="en-US" dirty="0"/>
        </a:p>
      </dgm:t>
    </dgm:pt>
    <dgm:pt modelId="{13CD08E1-2DB8-4F85-BC53-7D7BED681F08}" type="parTrans" cxnId="{D7F5D78F-C243-4867-83FB-7CE6541CBAD2}">
      <dgm:prSet/>
      <dgm:spPr/>
      <dgm:t>
        <a:bodyPr/>
        <a:lstStyle/>
        <a:p>
          <a:endParaRPr lang="en-US"/>
        </a:p>
      </dgm:t>
    </dgm:pt>
    <dgm:pt modelId="{28933D40-E288-4A4D-8C71-95E999FC7726}" type="sibTrans" cxnId="{D7F5D78F-C243-4867-83FB-7CE6541CBAD2}">
      <dgm:prSet/>
      <dgm:spPr/>
      <dgm:t>
        <a:bodyPr/>
        <a:lstStyle/>
        <a:p>
          <a:endParaRPr lang="en-US"/>
        </a:p>
      </dgm:t>
    </dgm:pt>
    <dgm:pt modelId="{DE5EB4A2-C793-4CF4-B83E-6D02759A3EAB}">
      <dgm:prSet/>
      <dgm:spPr/>
      <dgm:t>
        <a:bodyPr/>
        <a:lstStyle/>
        <a:p>
          <a:r>
            <a:rPr lang="it-IT" b="1" strike="noStrike" dirty="0"/>
            <a:t>Quesiti sulle conoscenze disciplinari: </a:t>
          </a:r>
          <a:r>
            <a:rPr lang="it-IT" i="1" strike="noStrike" dirty="0"/>
            <a:t>quali sono i principali gruppi di alimenti che devono essere adeguatamente presenti in una dieta equilibrata per adolescenti</a:t>
          </a:r>
          <a:endParaRPr lang="en-US" strike="noStrike" dirty="0"/>
        </a:p>
      </dgm:t>
    </dgm:pt>
    <dgm:pt modelId="{E9B8853C-954A-411E-B328-20B777292C41}" type="parTrans" cxnId="{9EB019CD-87FC-4A74-B49B-1839D30E1703}">
      <dgm:prSet/>
      <dgm:spPr/>
      <dgm:t>
        <a:bodyPr/>
        <a:lstStyle/>
        <a:p>
          <a:endParaRPr lang="en-US"/>
        </a:p>
      </dgm:t>
    </dgm:pt>
    <dgm:pt modelId="{BCBBD254-F854-4EF5-9AEC-5C1F0745FAB3}" type="sibTrans" cxnId="{9EB019CD-87FC-4A74-B49B-1839D30E1703}">
      <dgm:prSet/>
      <dgm:spPr/>
      <dgm:t>
        <a:bodyPr/>
        <a:lstStyle/>
        <a:p>
          <a:endParaRPr lang="en-US"/>
        </a:p>
      </dgm:t>
    </dgm:pt>
    <dgm:pt modelId="{75E74964-688F-49E2-BF3A-EB07E59A5150}">
      <dgm:prSet/>
      <dgm:spPr/>
      <dgm:t>
        <a:bodyPr/>
        <a:lstStyle/>
        <a:p>
          <a:r>
            <a:rPr lang="it-IT" b="1" dirty="0"/>
            <a:t>riferimenti alla padronanza delle conoscenze fondamentali e delle competenze tecnico – professionali conseguite…</a:t>
          </a:r>
          <a:endParaRPr lang="en-US" b="1" dirty="0"/>
        </a:p>
      </dgm:t>
    </dgm:pt>
    <dgm:pt modelId="{547409EB-9DAD-47B5-95DD-24F2C49A3049}" type="parTrans" cxnId="{8C0764AA-F389-4258-A895-D6773D0A5A06}">
      <dgm:prSet/>
      <dgm:spPr/>
      <dgm:t>
        <a:bodyPr/>
        <a:lstStyle/>
        <a:p>
          <a:endParaRPr lang="en-US"/>
        </a:p>
      </dgm:t>
    </dgm:pt>
    <dgm:pt modelId="{22189E57-342A-4BDA-9908-48AC56B968E8}" type="sibTrans" cxnId="{8C0764AA-F389-4258-A895-D6773D0A5A06}">
      <dgm:prSet/>
      <dgm:spPr/>
      <dgm:t>
        <a:bodyPr/>
        <a:lstStyle/>
        <a:p>
          <a:endParaRPr lang="en-US"/>
        </a:p>
      </dgm:t>
    </dgm:pt>
    <dgm:pt modelId="{BFEE58AB-0B77-4B02-A3F7-66BF6F86FE18}" type="pres">
      <dgm:prSet presAssocID="{190ACD3D-5EFC-48E5-B520-2C5A15E3AC0B}" presName="root" presStyleCnt="0">
        <dgm:presLayoutVars>
          <dgm:dir/>
          <dgm:resizeHandles val="exact"/>
        </dgm:presLayoutVars>
      </dgm:prSet>
      <dgm:spPr/>
      <dgm:t>
        <a:bodyPr/>
        <a:lstStyle/>
        <a:p>
          <a:endParaRPr lang="it-IT"/>
        </a:p>
      </dgm:t>
    </dgm:pt>
    <dgm:pt modelId="{D31D6769-A79E-4787-8EB3-FBD63587FB28}" type="pres">
      <dgm:prSet presAssocID="{939C1FEC-7920-49FA-874D-4D1F130188A1}" presName="compNode" presStyleCnt="0"/>
      <dgm:spPr/>
    </dgm:pt>
    <dgm:pt modelId="{E78415E0-84E1-4116-A5B9-6B338E7B3881}" type="pres">
      <dgm:prSet presAssocID="{939C1FEC-7920-49FA-874D-4D1F130188A1}" presName="bgRect" presStyleLbl="bgShp" presStyleIdx="0" presStyleCnt="3" custLinFactNeighborX="423" custLinFactNeighborY="-2512"/>
      <dgm:spPr/>
    </dgm:pt>
    <dgm:pt modelId="{37527DF4-F65E-4F24-B233-00C3FDFC4E12}" type="pres">
      <dgm:prSet presAssocID="{939C1FEC-7920-49FA-874D-4D1F130188A1}"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xmlns=""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xmlns="" id="0" name="" descr="Document"/>
        </a:ext>
      </dgm:extLst>
    </dgm:pt>
    <dgm:pt modelId="{465EED9E-7C12-4FE8-B62A-C37351E82FE1}" type="pres">
      <dgm:prSet presAssocID="{939C1FEC-7920-49FA-874D-4D1F130188A1}" presName="spaceRect" presStyleCnt="0"/>
      <dgm:spPr/>
    </dgm:pt>
    <dgm:pt modelId="{A9AC57DF-A035-48AF-A9F6-03F8E99E9CA7}" type="pres">
      <dgm:prSet presAssocID="{939C1FEC-7920-49FA-874D-4D1F130188A1}" presName="parTx" presStyleLbl="revTx" presStyleIdx="0" presStyleCnt="3">
        <dgm:presLayoutVars>
          <dgm:chMax val="0"/>
          <dgm:chPref val="0"/>
        </dgm:presLayoutVars>
      </dgm:prSet>
      <dgm:spPr/>
      <dgm:t>
        <a:bodyPr/>
        <a:lstStyle/>
        <a:p>
          <a:endParaRPr lang="it-IT"/>
        </a:p>
      </dgm:t>
    </dgm:pt>
    <dgm:pt modelId="{5869EE03-2AF3-4718-8759-45909630F2AD}" type="pres">
      <dgm:prSet presAssocID="{28933D40-E288-4A4D-8C71-95E999FC7726}" presName="sibTrans" presStyleCnt="0"/>
      <dgm:spPr/>
    </dgm:pt>
    <dgm:pt modelId="{34D2C8A6-FC9E-4F87-8032-2B906E460DB8}" type="pres">
      <dgm:prSet presAssocID="{DE5EB4A2-C793-4CF4-B83E-6D02759A3EAB}" presName="compNode" presStyleCnt="0"/>
      <dgm:spPr/>
    </dgm:pt>
    <dgm:pt modelId="{987591A3-1A64-4574-9978-B17F77895649}" type="pres">
      <dgm:prSet presAssocID="{DE5EB4A2-C793-4CF4-B83E-6D02759A3EAB}" presName="bgRect" presStyleLbl="bgShp" presStyleIdx="1" presStyleCnt="3"/>
      <dgm:spPr/>
    </dgm:pt>
    <dgm:pt modelId="{08618308-7E87-42B3-93AB-355C6FA57F25}" type="pres">
      <dgm:prSet presAssocID="{DE5EB4A2-C793-4CF4-B83E-6D02759A3EAB}"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xmlns=""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xmlns="" id="0" name="" descr="Brain in head"/>
        </a:ext>
      </dgm:extLst>
    </dgm:pt>
    <dgm:pt modelId="{740A2E6C-62A1-4A6D-BCCC-34844C49826C}" type="pres">
      <dgm:prSet presAssocID="{DE5EB4A2-C793-4CF4-B83E-6D02759A3EAB}" presName="spaceRect" presStyleCnt="0"/>
      <dgm:spPr/>
    </dgm:pt>
    <dgm:pt modelId="{C3E7AB80-137C-4448-AE0D-63AC9D141C8C}" type="pres">
      <dgm:prSet presAssocID="{DE5EB4A2-C793-4CF4-B83E-6D02759A3EAB}" presName="parTx" presStyleLbl="revTx" presStyleIdx="1" presStyleCnt="3">
        <dgm:presLayoutVars>
          <dgm:chMax val="0"/>
          <dgm:chPref val="0"/>
        </dgm:presLayoutVars>
      </dgm:prSet>
      <dgm:spPr/>
      <dgm:t>
        <a:bodyPr/>
        <a:lstStyle/>
        <a:p>
          <a:endParaRPr lang="it-IT"/>
        </a:p>
      </dgm:t>
    </dgm:pt>
    <dgm:pt modelId="{BC60DEC8-7409-4463-9E7E-1573A90E69DA}" type="pres">
      <dgm:prSet presAssocID="{BCBBD254-F854-4EF5-9AEC-5C1F0745FAB3}" presName="sibTrans" presStyleCnt="0"/>
      <dgm:spPr/>
    </dgm:pt>
    <dgm:pt modelId="{6662B082-308D-4A55-9177-85A8D5D9BD16}" type="pres">
      <dgm:prSet presAssocID="{75E74964-688F-49E2-BF3A-EB07E59A5150}" presName="compNode" presStyleCnt="0"/>
      <dgm:spPr/>
    </dgm:pt>
    <dgm:pt modelId="{BF98FBEA-4955-465D-A3ED-D9BED121DFA6}" type="pres">
      <dgm:prSet presAssocID="{75E74964-688F-49E2-BF3A-EB07E59A5150}" presName="bgRect" presStyleLbl="bgShp" presStyleIdx="2" presStyleCnt="3"/>
      <dgm:spPr/>
    </dgm:pt>
    <dgm:pt modelId="{290728D0-8FE9-45EE-8DF2-4AFEA3F436B9}" type="pres">
      <dgm:prSet presAssocID="{75E74964-688F-49E2-BF3A-EB07E59A5150}"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xmlns="" val="0"/>
              </a:ext>
              <a:ext uri="{96DAC541-7B7A-43D3-8B79-37D633B846F1}">
                <asvg:svgBlip xmlns:asvg="http://schemas.microsoft.com/office/drawing/2016/SVG/main" xmlns="" r:embed="rId6"/>
              </a:ext>
            </a:extLst>
          </a:blip>
          <a:stretch>
            <a:fillRect/>
          </a:stretch>
        </a:blipFill>
        <a:ln>
          <a:noFill/>
        </a:ln>
      </dgm:spPr>
      <dgm:extLst>
        <a:ext uri="{E40237B7-FDA0-4F09-8148-C483321AD2D9}">
          <dgm14:cNvPr xmlns:dgm14="http://schemas.microsoft.com/office/drawing/2010/diagram" xmlns="" id="0" name="" descr="Head with Gears"/>
        </a:ext>
      </dgm:extLst>
    </dgm:pt>
    <dgm:pt modelId="{D7FA2F3C-4B86-471F-BFCB-ABE1393395DC}" type="pres">
      <dgm:prSet presAssocID="{75E74964-688F-49E2-BF3A-EB07E59A5150}" presName="spaceRect" presStyleCnt="0"/>
      <dgm:spPr/>
    </dgm:pt>
    <dgm:pt modelId="{B13C7295-C5ED-4158-9DBE-18BB77D0092B}" type="pres">
      <dgm:prSet presAssocID="{75E74964-688F-49E2-BF3A-EB07E59A5150}" presName="parTx" presStyleLbl="revTx" presStyleIdx="2" presStyleCnt="3">
        <dgm:presLayoutVars>
          <dgm:chMax val="0"/>
          <dgm:chPref val="0"/>
        </dgm:presLayoutVars>
      </dgm:prSet>
      <dgm:spPr/>
      <dgm:t>
        <a:bodyPr/>
        <a:lstStyle/>
        <a:p>
          <a:endParaRPr lang="it-IT"/>
        </a:p>
      </dgm:t>
    </dgm:pt>
  </dgm:ptLst>
  <dgm:cxnLst>
    <dgm:cxn modelId="{029BFBC0-81BA-414D-9F84-4435223FA599}" type="presOf" srcId="{939C1FEC-7920-49FA-874D-4D1F130188A1}" destId="{A9AC57DF-A035-48AF-A9F6-03F8E99E9CA7}" srcOrd="0" destOrd="0" presId="urn:microsoft.com/office/officeart/2018/2/layout/IconVerticalSolidList"/>
    <dgm:cxn modelId="{4DD1738E-596E-4380-9DCD-5D875C9BB17E}" type="presOf" srcId="{DE5EB4A2-C793-4CF4-B83E-6D02759A3EAB}" destId="{C3E7AB80-137C-4448-AE0D-63AC9D141C8C}" srcOrd="0" destOrd="0" presId="urn:microsoft.com/office/officeart/2018/2/layout/IconVerticalSolidList"/>
    <dgm:cxn modelId="{D7F5D78F-C243-4867-83FB-7CE6541CBAD2}" srcId="{190ACD3D-5EFC-48E5-B520-2C5A15E3AC0B}" destId="{939C1FEC-7920-49FA-874D-4D1F130188A1}" srcOrd="0" destOrd="0" parTransId="{13CD08E1-2DB8-4F85-BC53-7D7BED681F08}" sibTransId="{28933D40-E288-4A4D-8C71-95E999FC7726}"/>
    <dgm:cxn modelId="{9EB019CD-87FC-4A74-B49B-1839D30E1703}" srcId="{190ACD3D-5EFC-48E5-B520-2C5A15E3AC0B}" destId="{DE5EB4A2-C793-4CF4-B83E-6D02759A3EAB}" srcOrd="1" destOrd="0" parTransId="{E9B8853C-954A-411E-B328-20B777292C41}" sibTransId="{BCBBD254-F854-4EF5-9AEC-5C1F0745FAB3}"/>
    <dgm:cxn modelId="{8C0764AA-F389-4258-A895-D6773D0A5A06}" srcId="{190ACD3D-5EFC-48E5-B520-2C5A15E3AC0B}" destId="{75E74964-688F-49E2-BF3A-EB07E59A5150}" srcOrd="2" destOrd="0" parTransId="{547409EB-9DAD-47B5-95DD-24F2C49A3049}" sibTransId="{22189E57-342A-4BDA-9908-48AC56B968E8}"/>
    <dgm:cxn modelId="{69720996-1CA1-47C0-A34D-A927799B5683}" type="presOf" srcId="{75E74964-688F-49E2-BF3A-EB07E59A5150}" destId="{B13C7295-C5ED-4158-9DBE-18BB77D0092B}" srcOrd="0" destOrd="0" presId="urn:microsoft.com/office/officeart/2018/2/layout/IconVerticalSolidList"/>
    <dgm:cxn modelId="{610358BF-2351-48F2-8732-D6C86491B2A4}" type="presOf" srcId="{190ACD3D-5EFC-48E5-B520-2C5A15E3AC0B}" destId="{BFEE58AB-0B77-4B02-A3F7-66BF6F86FE18}" srcOrd="0" destOrd="0" presId="urn:microsoft.com/office/officeart/2018/2/layout/IconVerticalSolidList"/>
    <dgm:cxn modelId="{C4DF3846-CC37-4D60-A59B-D75BB83BFA72}" type="presParOf" srcId="{BFEE58AB-0B77-4B02-A3F7-66BF6F86FE18}" destId="{D31D6769-A79E-4787-8EB3-FBD63587FB28}" srcOrd="0" destOrd="0" presId="urn:microsoft.com/office/officeart/2018/2/layout/IconVerticalSolidList"/>
    <dgm:cxn modelId="{A05A475C-32FB-4BD2-B42A-0B4688023FF3}" type="presParOf" srcId="{D31D6769-A79E-4787-8EB3-FBD63587FB28}" destId="{E78415E0-84E1-4116-A5B9-6B338E7B3881}" srcOrd="0" destOrd="0" presId="urn:microsoft.com/office/officeart/2018/2/layout/IconVerticalSolidList"/>
    <dgm:cxn modelId="{D1B5B2A9-CAEE-415D-84C0-6FF2A680294E}" type="presParOf" srcId="{D31D6769-A79E-4787-8EB3-FBD63587FB28}" destId="{37527DF4-F65E-4F24-B233-00C3FDFC4E12}" srcOrd="1" destOrd="0" presId="urn:microsoft.com/office/officeart/2018/2/layout/IconVerticalSolidList"/>
    <dgm:cxn modelId="{DFEEB139-FEB1-43E8-B2DA-9AB33F08974F}" type="presParOf" srcId="{D31D6769-A79E-4787-8EB3-FBD63587FB28}" destId="{465EED9E-7C12-4FE8-B62A-C37351E82FE1}" srcOrd="2" destOrd="0" presId="urn:microsoft.com/office/officeart/2018/2/layout/IconVerticalSolidList"/>
    <dgm:cxn modelId="{0D4098DC-C593-4A33-878D-AA4EDD995FDC}" type="presParOf" srcId="{D31D6769-A79E-4787-8EB3-FBD63587FB28}" destId="{A9AC57DF-A035-48AF-A9F6-03F8E99E9CA7}" srcOrd="3" destOrd="0" presId="urn:microsoft.com/office/officeart/2018/2/layout/IconVerticalSolidList"/>
    <dgm:cxn modelId="{C2B18329-3AB7-4355-AC36-6BC8DFFD2B3D}" type="presParOf" srcId="{BFEE58AB-0B77-4B02-A3F7-66BF6F86FE18}" destId="{5869EE03-2AF3-4718-8759-45909630F2AD}" srcOrd="1" destOrd="0" presId="urn:microsoft.com/office/officeart/2018/2/layout/IconVerticalSolidList"/>
    <dgm:cxn modelId="{678FDC68-2634-494F-B5C5-871A6459DB33}" type="presParOf" srcId="{BFEE58AB-0B77-4B02-A3F7-66BF6F86FE18}" destId="{34D2C8A6-FC9E-4F87-8032-2B906E460DB8}" srcOrd="2" destOrd="0" presId="urn:microsoft.com/office/officeart/2018/2/layout/IconVerticalSolidList"/>
    <dgm:cxn modelId="{C0D1C957-EEF4-4EA4-83B8-604739A7B983}" type="presParOf" srcId="{34D2C8A6-FC9E-4F87-8032-2B906E460DB8}" destId="{987591A3-1A64-4574-9978-B17F77895649}" srcOrd="0" destOrd="0" presId="urn:microsoft.com/office/officeart/2018/2/layout/IconVerticalSolidList"/>
    <dgm:cxn modelId="{BC615161-A0E8-4282-BC8C-F718513B321E}" type="presParOf" srcId="{34D2C8A6-FC9E-4F87-8032-2B906E460DB8}" destId="{08618308-7E87-42B3-93AB-355C6FA57F25}" srcOrd="1" destOrd="0" presId="urn:microsoft.com/office/officeart/2018/2/layout/IconVerticalSolidList"/>
    <dgm:cxn modelId="{78DB5BC2-E1ED-41D3-9068-01D409778E88}" type="presParOf" srcId="{34D2C8A6-FC9E-4F87-8032-2B906E460DB8}" destId="{740A2E6C-62A1-4A6D-BCCC-34844C49826C}" srcOrd="2" destOrd="0" presId="urn:microsoft.com/office/officeart/2018/2/layout/IconVerticalSolidList"/>
    <dgm:cxn modelId="{29751C7F-5EB7-4FEB-9983-5E8303C57585}" type="presParOf" srcId="{34D2C8A6-FC9E-4F87-8032-2B906E460DB8}" destId="{C3E7AB80-137C-4448-AE0D-63AC9D141C8C}" srcOrd="3" destOrd="0" presId="urn:microsoft.com/office/officeart/2018/2/layout/IconVerticalSolidList"/>
    <dgm:cxn modelId="{5C5FA832-344E-4AD4-8552-127E5CF6B899}" type="presParOf" srcId="{BFEE58AB-0B77-4B02-A3F7-66BF6F86FE18}" destId="{BC60DEC8-7409-4463-9E7E-1573A90E69DA}" srcOrd="3" destOrd="0" presId="urn:microsoft.com/office/officeart/2018/2/layout/IconVerticalSolidList"/>
    <dgm:cxn modelId="{1A7311DA-ACD7-4116-8AEA-6025920307EE}" type="presParOf" srcId="{BFEE58AB-0B77-4B02-A3F7-66BF6F86FE18}" destId="{6662B082-308D-4A55-9177-85A8D5D9BD16}" srcOrd="4" destOrd="0" presId="urn:microsoft.com/office/officeart/2018/2/layout/IconVerticalSolidList"/>
    <dgm:cxn modelId="{B73679EC-4E5F-4554-9835-9EC04DF774AF}" type="presParOf" srcId="{6662B082-308D-4A55-9177-85A8D5D9BD16}" destId="{BF98FBEA-4955-465D-A3ED-D9BED121DFA6}" srcOrd="0" destOrd="0" presId="urn:microsoft.com/office/officeart/2018/2/layout/IconVerticalSolidList"/>
    <dgm:cxn modelId="{B08B4A6E-66BD-4E31-AF67-5FFFA4D3DEE5}" type="presParOf" srcId="{6662B082-308D-4A55-9177-85A8D5D9BD16}" destId="{290728D0-8FE9-45EE-8DF2-4AFEA3F436B9}" srcOrd="1" destOrd="0" presId="urn:microsoft.com/office/officeart/2018/2/layout/IconVerticalSolidList"/>
    <dgm:cxn modelId="{0176C7F2-1F85-4D2C-A6A5-22BB0B871620}" type="presParOf" srcId="{6662B082-308D-4A55-9177-85A8D5D9BD16}" destId="{D7FA2F3C-4B86-471F-BFCB-ABE1393395DC}" srcOrd="2" destOrd="0" presId="urn:microsoft.com/office/officeart/2018/2/layout/IconVerticalSolidList"/>
    <dgm:cxn modelId="{7C3BEB96-56FA-4713-B17A-4BDE60101477}" type="presParOf" srcId="{6662B082-308D-4A55-9177-85A8D5D9BD16}" destId="{B13C7295-C5ED-4158-9DBE-18BB77D0092B}" srcOrd="3" destOrd="0" presId="urn:microsoft.com/office/officeart/2018/2/layout/IconVerticalSoli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BCAE4A3-1C68-4C6A-8006-E936D84D07E4}" type="doc">
      <dgm:prSet loTypeId="urn:microsoft.com/office/officeart/2018/2/layout/IconVerticalSolidList" loCatId="icon" qsTypeId="urn:microsoft.com/office/officeart/2005/8/quickstyle/simple4" qsCatId="simple" csTypeId="urn:microsoft.com/office/officeart/2018/5/colors/Iconchunking_neutralicontext_colorful1" csCatId="colorful" phldr="1"/>
      <dgm:spPr/>
      <dgm:t>
        <a:bodyPr/>
        <a:lstStyle/>
        <a:p>
          <a:endParaRPr lang="en-US"/>
        </a:p>
      </dgm:t>
    </dgm:pt>
    <dgm:pt modelId="{FFAE2D0A-B1B9-46DD-8791-321192644B98}">
      <dgm:prSet/>
      <dgm:spPr/>
      <dgm:t>
        <a:bodyPr/>
        <a:lstStyle/>
        <a:p>
          <a:r>
            <a:rPr lang="it-IT"/>
            <a:t>Riferisci le motivazioni che proporresti a un tuo coetaneo per convincerlo della necessità di adottare una dieta equilibrata</a:t>
          </a:r>
          <a:endParaRPr lang="en-US" b="1"/>
        </a:p>
      </dgm:t>
    </dgm:pt>
    <dgm:pt modelId="{B06365D5-05A8-49B0-BAE9-65AA2CC46A2F}" type="parTrans" cxnId="{6B0B5778-1B94-481D-9268-196402230733}">
      <dgm:prSet/>
      <dgm:spPr/>
      <dgm:t>
        <a:bodyPr/>
        <a:lstStyle/>
        <a:p>
          <a:endParaRPr lang="en-US"/>
        </a:p>
      </dgm:t>
    </dgm:pt>
    <dgm:pt modelId="{86FA9623-0236-463E-9836-265FF2545BA3}" type="sibTrans" cxnId="{6B0B5778-1B94-481D-9268-196402230733}">
      <dgm:prSet/>
      <dgm:spPr/>
      <dgm:t>
        <a:bodyPr/>
        <a:lstStyle/>
        <a:p>
          <a:endParaRPr lang="en-US"/>
        </a:p>
      </dgm:t>
    </dgm:pt>
    <dgm:pt modelId="{BFC2D1DD-413E-438B-AF65-2FD76B4A829F}">
      <dgm:prSet/>
      <dgm:spPr/>
      <dgm:t>
        <a:bodyPr/>
        <a:lstStyle/>
        <a:p>
          <a:r>
            <a:rPr lang="it-IT" b="1"/>
            <a:t>utilizzando le conoscenze acquisite nel corso degli studi, spieghi in maniera motivata e con esempi quali sono i principali gruppi di alimenti che devono essere adeguatamente presenti in una dieta equilibrata per adolescenti. </a:t>
          </a:r>
          <a:endParaRPr lang="en-US" b="1"/>
        </a:p>
      </dgm:t>
    </dgm:pt>
    <dgm:pt modelId="{9FD98E63-0167-4399-9463-B7255F6D17B5}" type="parTrans" cxnId="{F5B84950-09E8-4543-98F4-6D77ED50BBA9}">
      <dgm:prSet/>
      <dgm:spPr/>
      <dgm:t>
        <a:bodyPr/>
        <a:lstStyle/>
        <a:p>
          <a:endParaRPr lang="en-US"/>
        </a:p>
      </dgm:t>
    </dgm:pt>
    <dgm:pt modelId="{EC1E9FFB-BF4E-464B-B6FE-715F1D1E9211}" type="sibTrans" cxnId="{F5B84950-09E8-4543-98F4-6D77ED50BBA9}">
      <dgm:prSet/>
      <dgm:spPr/>
      <dgm:t>
        <a:bodyPr/>
        <a:lstStyle/>
        <a:p>
          <a:endParaRPr lang="en-US"/>
        </a:p>
      </dgm:t>
    </dgm:pt>
    <dgm:pt modelId="{CF6B214F-99FC-4F31-97EB-8ACA58D4BB2C}">
      <dgm:prSet/>
      <dgm:spPr/>
      <dgm:t>
        <a:bodyPr/>
        <a:lstStyle/>
        <a:p>
          <a:pPr>
            <a:lnSpc>
              <a:spcPct val="100000"/>
            </a:lnSpc>
          </a:pPr>
          <a:r>
            <a:rPr lang="it-IT" b="1" dirty="0"/>
            <a:t>Indichi, in particolare, due modalità di cottura adatte al caso e ne dia la motivazione.</a:t>
          </a:r>
          <a:endParaRPr lang="en-US" b="1" dirty="0"/>
        </a:p>
      </dgm:t>
    </dgm:pt>
    <dgm:pt modelId="{CE03D257-9E6B-486D-B39B-DDCF28525716}" type="parTrans" cxnId="{8CBC9881-12BF-446D-89F8-2E43FDB8F28B}">
      <dgm:prSet/>
      <dgm:spPr/>
      <dgm:t>
        <a:bodyPr/>
        <a:lstStyle/>
        <a:p>
          <a:endParaRPr lang="en-US"/>
        </a:p>
      </dgm:t>
    </dgm:pt>
    <dgm:pt modelId="{C27FA7DC-6028-4763-91B9-6E3547BBC7DF}" type="sibTrans" cxnId="{8CBC9881-12BF-446D-89F8-2E43FDB8F28B}">
      <dgm:prSet/>
      <dgm:spPr/>
      <dgm:t>
        <a:bodyPr/>
        <a:lstStyle/>
        <a:p>
          <a:endParaRPr lang="en-US"/>
        </a:p>
      </dgm:t>
    </dgm:pt>
    <dgm:pt modelId="{B4C69C48-0F5D-4976-A04D-23463B5CB1C6}">
      <dgm:prSet custT="1"/>
      <dgm:spPr/>
      <dgm:t>
        <a:bodyPr/>
        <a:lstStyle/>
        <a:p>
          <a:pPr>
            <a:lnSpc>
              <a:spcPct val="100000"/>
            </a:lnSpc>
          </a:pPr>
          <a:r>
            <a:rPr lang="it-IT" sz="1400" b="1" dirty="0"/>
            <a:t>E’ data facoltà al candidato di fare riferimento alle esperienze formative condotte anche in contesti operativi.</a:t>
          </a:r>
        </a:p>
        <a:p>
          <a:pPr>
            <a:lnSpc>
              <a:spcPct val="100000"/>
            </a:lnSpc>
          </a:pPr>
          <a:r>
            <a:rPr lang="it-IT" sz="1600" b="1" dirty="0">
              <a:solidFill>
                <a:schemeClr val="accent2">
                  <a:lumMod val="60000"/>
                  <a:lumOff val="40000"/>
                </a:schemeClr>
              </a:solidFill>
            </a:rPr>
            <a:t>ASL???</a:t>
          </a:r>
          <a:endParaRPr lang="en-US" sz="1600" b="1" dirty="0">
            <a:solidFill>
              <a:schemeClr val="accent2">
                <a:lumMod val="60000"/>
                <a:lumOff val="40000"/>
              </a:schemeClr>
            </a:solidFill>
          </a:endParaRPr>
        </a:p>
      </dgm:t>
    </dgm:pt>
    <dgm:pt modelId="{095E690C-A63E-413D-BC1C-4E4CBDC5E333}" type="parTrans" cxnId="{BAE45B43-DA5E-46DA-9EB8-5FC5B2F75148}">
      <dgm:prSet/>
      <dgm:spPr/>
      <dgm:t>
        <a:bodyPr/>
        <a:lstStyle/>
        <a:p>
          <a:endParaRPr lang="en-US"/>
        </a:p>
      </dgm:t>
    </dgm:pt>
    <dgm:pt modelId="{EF2CD579-D360-44EC-AA90-0927D310ABC2}" type="sibTrans" cxnId="{BAE45B43-DA5E-46DA-9EB8-5FC5B2F75148}">
      <dgm:prSet/>
      <dgm:spPr/>
      <dgm:t>
        <a:bodyPr/>
        <a:lstStyle/>
        <a:p>
          <a:endParaRPr lang="en-US"/>
        </a:p>
      </dgm:t>
    </dgm:pt>
    <dgm:pt modelId="{9C9F87C8-F8C8-4A60-BFA5-58F0284AD2C5}" type="pres">
      <dgm:prSet presAssocID="{EBCAE4A3-1C68-4C6A-8006-E936D84D07E4}" presName="root" presStyleCnt="0">
        <dgm:presLayoutVars>
          <dgm:dir/>
          <dgm:resizeHandles val="exact"/>
        </dgm:presLayoutVars>
      </dgm:prSet>
      <dgm:spPr/>
      <dgm:t>
        <a:bodyPr/>
        <a:lstStyle/>
        <a:p>
          <a:endParaRPr lang="it-IT"/>
        </a:p>
      </dgm:t>
    </dgm:pt>
    <dgm:pt modelId="{F6F55091-7BA8-4F97-8D25-569504E1C0C3}" type="pres">
      <dgm:prSet presAssocID="{FFAE2D0A-B1B9-46DD-8791-321192644B98}" presName="compNode" presStyleCnt="0"/>
      <dgm:spPr/>
    </dgm:pt>
    <dgm:pt modelId="{8070FEEB-C276-4644-8D23-C821E333D285}" type="pres">
      <dgm:prSet presAssocID="{FFAE2D0A-B1B9-46DD-8791-321192644B98}" presName="bgRect" presStyleLbl="bgShp" presStyleIdx="0" presStyleCnt="4"/>
      <dgm:spPr/>
    </dgm:pt>
    <dgm:pt modelId="{6EB55CCE-02A8-479F-B019-5E6D3CADDA61}" type="pres">
      <dgm:prSet presAssocID="{FFAE2D0A-B1B9-46DD-8791-321192644B98}"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xmlns=""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xmlns="" id="0" name="" descr="Team"/>
        </a:ext>
      </dgm:extLst>
    </dgm:pt>
    <dgm:pt modelId="{0D4C0369-4C86-45EF-9D62-21939E930C91}" type="pres">
      <dgm:prSet presAssocID="{FFAE2D0A-B1B9-46DD-8791-321192644B98}" presName="spaceRect" presStyleCnt="0"/>
      <dgm:spPr/>
    </dgm:pt>
    <dgm:pt modelId="{480A8A5A-2FD8-4485-9CD8-7012EA2435F8}" type="pres">
      <dgm:prSet presAssocID="{FFAE2D0A-B1B9-46DD-8791-321192644B98}" presName="parTx" presStyleLbl="revTx" presStyleIdx="0" presStyleCnt="4">
        <dgm:presLayoutVars>
          <dgm:chMax val="0"/>
          <dgm:chPref val="0"/>
        </dgm:presLayoutVars>
      </dgm:prSet>
      <dgm:spPr/>
      <dgm:t>
        <a:bodyPr/>
        <a:lstStyle/>
        <a:p>
          <a:endParaRPr lang="it-IT"/>
        </a:p>
      </dgm:t>
    </dgm:pt>
    <dgm:pt modelId="{AEA09095-3DBB-4829-8844-B21F4AA6170E}" type="pres">
      <dgm:prSet presAssocID="{86FA9623-0236-463E-9836-265FF2545BA3}" presName="sibTrans" presStyleCnt="0"/>
      <dgm:spPr/>
    </dgm:pt>
    <dgm:pt modelId="{5C78BB20-4106-4396-BD8B-1629553E2FDC}" type="pres">
      <dgm:prSet presAssocID="{BFC2D1DD-413E-438B-AF65-2FD76B4A829F}" presName="compNode" presStyleCnt="0"/>
      <dgm:spPr/>
    </dgm:pt>
    <dgm:pt modelId="{1E0FA2C3-3E4C-4FBD-9EB0-5B94F03F6260}" type="pres">
      <dgm:prSet presAssocID="{BFC2D1DD-413E-438B-AF65-2FD76B4A829F}" presName="bgRect" presStyleLbl="bgShp" presStyleIdx="1" presStyleCnt="4" custLinFactNeighborX="1552" custLinFactNeighborY="8353"/>
      <dgm:spPr/>
    </dgm:pt>
    <dgm:pt modelId="{802E8092-19B4-467B-BAEB-948FCC13AA04}" type="pres">
      <dgm:prSet presAssocID="{BFC2D1DD-413E-438B-AF65-2FD76B4A829F}"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xmlns=""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xmlns="" id="0" name="" descr="Checkmark"/>
        </a:ext>
      </dgm:extLst>
    </dgm:pt>
    <dgm:pt modelId="{E82A5B70-95C5-4D52-B2CB-CCC8C2636126}" type="pres">
      <dgm:prSet presAssocID="{BFC2D1DD-413E-438B-AF65-2FD76B4A829F}" presName="spaceRect" presStyleCnt="0"/>
      <dgm:spPr/>
    </dgm:pt>
    <dgm:pt modelId="{D96A6F9A-3BDA-46C9-AA50-093E66899EB6}" type="pres">
      <dgm:prSet presAssocID="{BFC2D1DD-413E-438B-AF65-2FD76B4A829F}" presName="parTx" presStyleLbl="revTx" presStyleIdx="1" presStyleCnt="4" custScaleY="129150">
        <dgm:presLayoutVars>
          <dgm:chMax val="0"/>
          <dgm:chPref val="0"/>
        </dgm:presLayoutVars>
      </dgm:prSet>
      <dgm:spPr/>
      <dgm:t>
        <a:bodyPr/>
        <a:lstStyle/>
        <a:p>
          <a:endParaRPr lang="it-IT"/>
        </a:p>
      </dgm:t>
    </dgm:pt>
    <dgm:pt modelId="{413CC42B-D586-49BC-A3E1-36E9EACB08BE}" type="pres">
      <dgm:prSet presAssocID="{EC1E9FFB-BF4E-464B-B6FE-715F1D1E9211}" presName="sibTrans" presStyleCnt="0"/>
      <dgm:spPr/>
    </dgm:pt>
    <dgm:pt modelId="{07CC832D-7CF7-466F-A990-25A9C21FA692}" type="pres">
      <dgm:prSet presAssocID="{CF6B214F-99FC-4F31-97EB-8ACA58D4BB2C}" presName="compNode" presStyleCnt="0"/>
      <dgm:spPr/>
    </dgm:pt>
    <dgm:pt modelId="{B773F934-86FE-4617-8E32-FF0E3505813B}" type="pres">
      <dgm:prSet presAssocID="{CF6B214F-99FC-4F31-97EB-8ACA58D4BB2C}" presName="bgRect" presStyleLbl="bgShp" presStyleIdx="2" presStyleCnt="4"/>
      <dgm:spPr/>
    </dgm:pt>
    <dgm:pt modelId="{25FC4B72-05E1-4794-8E2C-71F6E88F43BD}" type="pres">
      <dgm:prSet presAssocID="{CF6B214F-99FC-4F31-97EB-8ACA58D4BB2C}"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xmlns="" val="0"/>
              </a:ext>
              <a:ext uri="{96DAC541-7B7A-43D3-8B79-37D633B846F1}">
                <asvg:svgBlip xmlns:asvg="http://schemas.microsoft.com/office/drawing/2016/SVG/main" xmlns="" r:embed="rId6"/>
              </a:ext>
            </a:extLst>
          </a:blip>
          <a:stretch>
            <a:fillRect/>
          </a:stretch>
        </a:blipFill>
        <a:ln>
          <a:noFill/>
        </a:ln>
      </dgm:spPr>
      <dgm:extLst>
        <a:ext uri="{E40237B7-FDA0-4F09-8148-C483321AD2D9}">
          <dgm14:cNvPr xmlns:dgm14="http://schemas.microsoft.com/office/drawing/2010/diagram" xmlns="" id="0" name="" descr="Fork and knife"/>
        </a:ext>
      </dgm:extLst>
    </dgm:pt>
    <dgm:pt modelId="{58EECB9A-D3E0-4E47-B94C-5F982D7F82F6}" type="pres">
      <dgm:prSet presAssocID="{CF6B214F-99FC-4F31-97EB-8ACA58D4BB2C}" presName="spaceRect" presStyleCnt="0"/>
      <dgm:spPr/>
    </dgm:pt>
    <dgm:pt modelId="{8B4F7F1B-0F44-4E15-A0E7-EDC391870D42}" type="pres">
      <dgm:prSet presAssocID="{CF6B214F-99FC-4F31-97EB-8ACA58D4BB2C}" presName="parTx" presStyleLbl="revTx" presStyleIdx="2" presStyleCnt="4">
        <dgm:presLayoutVars>
          <dgm:chMax val="0"/>
          <dgm:chPref val="0"/>
        </dgm:presLayoutVars>
      </dgm:prSet>
      <dgm:spPr/>
      <dgm:t>
        <a:bodyPr/>
        <a:lstStyle/>
        <a:p>
          <a:endParaRPr lang="it-IT"/>
        </a:p>
      </dgm:t>
    </dgm:pt>
    <dgm:pt modelId="{21EB3331-0ACB-4F93-B9CC-43A13ED983F0}" type="pres">
      <dgm:prSet presAssocID="{C27FA7DC-6028-4763-91B9-6E3547BBC7DF}" presName="sibTrans" presStyleCnt="0"/>
      <dgm:spPr/>
    </dgm:pt>
    <dgm:pt modelId="{EFBDC755-8EE9-4757-BF4E-82B4C59B5A07}" type="pres">
      <dgm:prSet presAssocID="{B4C69C48-0F5D-4976-A04D-23463B5CB1C6}" presName="compNode" presStyleCnt="0"/>
      <dgm:spPr/>
    </dgm:pt>
    <dgm:pt modelId="{24649ACF-5F99-45BA-B8A0-A10EBB4D1CE6}" type="pres">
      <dgm:prSet presAssocID="{B4C69C48-0F5D-4976-A04D-23463B5CB1C6}" presName="bgRect" presStyleLbl="bgShp" presStyleIdx="3" presStyleCnt="4"/>
      <dgm:spPr/>
    </dgm:pt>
    <dgm:pt modelId="{5EAB71AD-3EC4-46F9-B34A-1E665592596B}" type="pres">
      <dgm:prSet presAssocID="{B4C69C48-0F5D-4976-A04D-23463B5CB1C6}"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xmlns="" val="0"/>
              </a:ext>
              <a:ext uri="{96DAC541-7B7A-43D3-8B79-37D633B846F1}">
                <asvg:svgBlip xmlns:asvg="http://schemas.microsoft.com/office/drawing/2016/SVG/main" xmlns="" r:embed="rId8"/>
              </a:ext>
            </a:extLst>
          </a:blip>
          <a:stretch>
            <a:fillRect/>
          </a:stretch>
        </a:blipFill>
        <a:ln>
          <a:noFill/>
        </a:ln>
      </dgm:spPr>
      <dgm:extLst>
        <a:ext uri="{E40237B7-FDA0-4F09-8148-C483321AD2D9}">
          <dgm14:cNvPr xmlns:dgm14="http://schemas.microsoft.com/office/drawing/2010/diagram" xmlns="" id="0" name="" descr="Lightbulb"/>
        </a:ext>
      </dgm:extLst>
    </dgm:pt>
    <dgm:pt modelId="{AE891B47-C3DD-44B4-8BD1-2DD4E05A4F0E}" type="pres">
      <dgm:prSet presAssocID="{B4C69C48-0F5D-4976-A04D-23463B5CB1C6}" presName="spaceRect" presStyleCnt="0"/>
      <dgm:spPr/>
    </dgm:pt>
    <dgm:pt modelId="{06B1EC49-19E5-4C39-A993-94A8F179D935}" type="pres">
      <dgm:prSet presAssocID="{B4C69C48-0F5D-4976-A04D-23463B5CB1C6}" presName="parTx" presStyleLbl="revTx" presStyleIdx="3" presStyleCnt="4">
        <dgm:presLayoutVars>
          <dgm:chMax val="0"/>
          <dgm:chPref val="0"/>
        </dgm:presLayoutVars>
      </dgm:prSet>
      <dgm:spPr/>
      <dgm:t>
        <a:bodyPr/>
        <a:lstStyle/>
        <a:p>
          <a:endParaRPr lang="it-IT"/>
        </a:p>
      </dgm:t>
    </dgm:pt>
  </dgm:ptLst>
  <dgm:cxnLst>
    <dgm:cxn modelId="{F5B84950-09E8-4543-98F4-6D77ED50BBA9}" srcId="{EBCAE4A3-1C68-4C6A-8006-E936D84D07E4}" destId="{BFC2D1DD-413E-438B-AF65-2FD76B4A829F}" srcOrd="1" destOrd="0" parTransId="{9FD98E63-0167-4399-9463-B7255F6D17B5}" sibTransId="{EC1E9FFB-BF4E-464B-B6FE-715F1D1E9211}"/>
    <dgm:cxn modelId="{34EE591D-5BA7-433E-973F-EE4083CB8D0F}" type="presOf" srcId="{BFC2D1DD-413E-438B-AF65-2FD76B4A829F}" destId="{D96A6F9A-3BDA-46C9-AA50-093E66899EB6}" srcOrd="0" destOrd="0" presId="urn:microsoft.com/office/officeart/2018/2/layout/IconVerticalSolidList"/>
    <dgm:cxn modelId="{46D8698D-7022-4323-B2F6-92BDDB800EE7}" type="presOf" srcId="{B4C69C48-0F5D-4976-A04D-23463B5CB1C6}" destId="{06B1EC49-19E5-4C39-A993-94A8F179D935}" srcOrd="0" destOrd="0" presId="urn:microsoft.com/office/officeart/2018/2/layout/IconVerticalSolidList"/>
    <dgm:cxn modelId="{C919D456-FBED-4F24-8013-3219731D8E7B}" type="presOf" srcId="{EBCAE4A3-1C68-4C6A-8006-E936D84D07E4}" destId="{9C9F87C8-F8C8-4A60-BFA5-58F0284AD2C5}" srcOrd="0" destOrd="0" presId="urn:microsoft.com/office/officeart/2018/2/layout/IconVerticalSolidList"/>
    <dgm:cxn modelId="{8CBC9881-12BF-446D-89F8-2E43FDB8F28B}" srcId="{EBCAE4A3-1C68-4C6A-8006-E936D84D07E4}" destId="{CF6B214F-99FC-4F31-97EB-8ACA58D4BB2C}" srcOrd="2" destOrd="0" parTransId="{CE03D257-9E6B-486D-B39B-DDCF28525716}" sibTransId="{C27FA7DC-6028-4763-91B9-6E3547BBC7DF}"/>
    <dgm:cxn modelId="{BAE45B43-DA5E-46DA-9EB8-5FC5B2F75148}" srcId="{EBCAE4A3-1C68-4C6A-8006-E936D84D07E4}" destId="{B4C69C48-0F5D-4976-A04D-23463B5CB1C6}" srcOrd="3" destOrd="0" parTransId="{095E690C-A63E-413D-BC1C-4E4CBDC5E333}" sibTransId="{EF2CD579-D360-44EC-AA90-0927D310ABC2}"/>
    <dgm:cxn modelId="{833A6E56-697C-4291-B5EA-8D2CC755E5BE}" type="presOf" srcId="{CF6B214F-99FC-4F31-97EB-8ACA58D4BB2C}" destId="{8B4F7F1B-0F44-4E15-A0E7-EDC391870D42}" srcOrd="0" destOrd="0" presId="urn:microsoft.com/office/officeart/2018/2/layout/IconVerticalSolidList"/>
    <dgm:cxn modelId="{729946F4-592E-4F78-BB60-9DD2FCECBACC}" type="presOf" srcId="{FFAE2D0A-B1B9-46DD-8791-321192644B98}" destId="{480A8A5A-2FD8-4485-9CD8-7012EA2435F8}" srcOrd="0" destOrd="0" presId="urn:microsoft.com/office/officeart/2018/2/layout/IconVerticalSolidList"/>
    <dgm:cxn modelId="{6B0B5778-1B94-481D-9268-196402230733}" srcId="{EBCAE4A3-1C68-4C6A-8006-E936D84D07E4}" destId="{FFAE2D0A-B1B9-46DD-8791-321192644B98}" srcOrd="0" destOrd="0" parTransId="{B06365D5-05A8-49B0-BAE9-65AA2CC46A2F}" sibTransId="{86FA9623-0236-463E-9836-265FF2545BA3}"/>
    <dgm:cxn modelId="{9D31BE5B-08EE-47B6-A055-32EDB3C490B4}" type="presParOf" srcId="{9C9F87C8-F8C8-4A60-BFA5-58F0284AD2C5}" destId="{F6F55091-7BA8-4F97-8D25-569504E1C0C3}" srcOrd="0" destOrd="0" presId="urn:microsoft.com/office/officeart/2018/2/layout/IconVerticalSolidList"/>
    <dgm:cxn modelId="{921BAF74-0D89-4E50-8B49-82FD332DD032}" type="presParOf" srcId="{F6F55091-7BA8-4F97-8D25-569504E1C0C3}" destId="{8070FEEB-C276-4644-8D23-C821E333D285}" srcOrd="0" destOrd="0" presId="urn:microsoft.com/office/officeart/2018/2/layout/IconVerticalSolidList"/>
    <dgm:cxn modelId="{16820A54-0DC6-4EDC-B77D-24ED4839C056}" type="presParOf" srcId="{F6F55091-7BA8-4F97-8D25-569504E1C0C3}" destId="{6EB55CCE-02A8-479F-B019-5E6D3CADDA61}" srcOrd="1" destOrd="0" presId="urn:microsoft.com/office/officeart/2018/2/layout/IconVerticalSolidList"/>
    <dgm:cxn modelId="{CE1E436D-38F7-4774-86DC-E6BE0CEBD07E}" type="presParOf" srcId="{F6F55091-7BA8-4F97-8D25-569504E1C0C3}" destId="{0D4C0369-4C86-45EF-9D62-21939E930C91}" srcOrd="2" destOrd="0" presId="urn:microsoft.com/office/officeart/2018/2/layout/IconVerticalSolidList"/>
    <dgm:cxn modelId="{5F55A674-5322-4C67-84A1-2955E48C9600}" type="presParOf" srcId="{F6F55091-7BA8-4F97-8D25-569504E1C0C3}" destId="{480A8A5A-2FD8-4485-9CD8-7012EA2435F8}" srcOrd="3" destOrd="0" presId="urn:microsoft.com/office/officeart/2018/2/layout/IconVerticalSolidList"/>
    <dgm:cxn modelId="{7AC69C89-7C51-4ABE-8378-722D4E98CF3F}" type="presParOf" srcId="{9C9F87C8-F8C8-4A60-BFA5-58F0284AD2C5}" destId="{AEA09095-3DBB-4829-8844-B21F4AA6170E}" srcOrd="1" destOrd="0" presId="urn:microsoft.com/office/officeart/2018/2/layout/IconVerticalSolidList"/>
    <dgm:cxn modelId="{435C7A7D-A4F1-4D4D-92AF-BF39F9817C86}" type="presParOf" srcId="{9C9F87C8-F8C8-4A60-BFA5-58F0284AD2C5}" destId="{5C78BB20-4106-4396-BD8B-1629553E2FDC}" srcOrd="2" destOrd="0" presId="urn:microsoft.com/office/officeart/2018/2/layout/IconVerticalSolidList"/>
    <dgm:cxn modelId="{2BB71752-FF58-4A5D-8266-4D8725057A37}" type="presParOf" srcId="{5C78BB20-4106-4396-BD8B-1629553E2FDC}" destId="{1E0FA2C3-3E4C-4FBD-9EB0-5B94F03F6260}" srcOrd="0" destOrd="0" presId="urn:microsoft.com/office/officeart/2018/2/layout/IconVerticalSolidList"/>
    <dgm:cxn modelId="{FE294189-253D-44B5-973D-8B29466D574A}" type="presParOf" srcId="{5C78BB20-4106-4396-BD8B-1629553E2FDC}" destId="{802E8092-19B4-467B-BAEB-948FCC13AA04}" srcOrd="1" destOrd="0" presId="urn:microsoft.com/office/officeart/2018/2/layout/IconVerticalSolidList"/>
    <dgm:cxn modelId="{A81014F2-0F87-47B0-8E58-498587A5CAE8}" type="presParOf" srcId="{5C78BB20-4106-4396-BD8B-1629553E2FDC}" destId="{E82A5B70-95C5-4D52-B2CB-CCC8C2636126}" srcOrd="2" destOrd="0" presId="urn:microsoft.com/office/officeart/2018/2/layout/IconVerticalSolidList"/>
    <dgm:cxn modelId="{2303DC3F-E8AD-45B7-8239-8561AA95E88A}" type="presParOf" srcId="{5C78BB20-4106-4396-BD8B-1629553E2FDC}" destId="{D96A6F9A-3BDA-46C9-AA50-093E66899EB6}" srcOrd="3" destOrd="0" presId="urn:microsoft.com/office/officeart/2018/2/layout/IconVerticalSolidList"/>
    <dgm:cxn modelId="{F60455BE-DF81-48D9-B5CA-AC6205FCE914}" type="presParOf" srcId="{9C9F87C8-F8C8-4A60-BFA5-58F0284AD2C5}" destId="{413CC42B-D586-49BC-A3E1-36E9EACB08BE}" srcOrd="3" destOrd="0" presId="urn:microsoft.com/office/officeart/2018/2/layout/IconVerticalSolidList"/>
    <dgm:cxn modelId="{70C49750-933C-4F6C-95E3-F1AE9CBA6EA1}" type="presParOf" srcId="{9C9F87C8-F8C8-4A60-BFA5-58F0284AD2C5}" destId="{07CC832D-7CF7-466F-A990-25A9C21FA692}" srcOrd="4" destOrd="0" presId="urn:microsoft.com/office/officeart/2018/2/layout/IconVerticalSolidList"/>
    <dgm:cxn modelId="{0F597574-110C-4943-88CA-AC3E8EAD6D51}" type="presParOf" srcId="{07CC832D-7CF7-466F-A990-25A9C21FA692}" destId="{B773F934-86FE-4617-8E32-FF0E3505813B}" srcOrd="0" destOrd="0" presId="urn:microsoft.com/office/officeart/2018/2/layout/IconVerticalSolidList"/>
    <dgm:cxn modelId="{872D9D86-8605-440B-8862-660087060A6F}" type="presParOf" srcId="{07CC832D-7CF7-466F-A990-25A9C21FA692}" destId="{25FC4B72-05E1-4794-8E2C-71F6E88F43BD}" srcOrd="1" destOrd="0" presId="urn:microsoft.com/office/officeart/2018/2/layout/IconVerticalSolidList"/>
    <dgm:cxn modelId="{978CB12F-DD6F-4944-BF2C-E608834B7303}" type="presParOf" srcId="{07CC832D-7CF7-466F-A990-25A9C21FA692}" destId="{58EECB9A-D3E0-4E47-B94C-5F982D7F82F6}" srcOrd="2" destOrd="0" presId="urn:microsoft.com/office/officeart/2018/2/layout/IconVerticalSolidList"/>
    <dgm:cxn modelId="{BD05B3F5-C311-4A81-AF71-6EBDCB2502F9}" type="presParOf" srcId="{07CC832D-7CF7-466F-A990-25A9C21FA692}" destId="{8B4F7F1B-0F44-4E15-A0E7-EDC391870D42}" srcOrd="3" destOrd="0" presId="urn:microsoft.com/office/officeart/2018/2/layout/IconVerticalSolidList"/>
    <dgm:cxn modelId="{524597E9-6691-4865-B0EF-AD8425CEB08C}" type="presParOf" srcId="{9C9F87C8-F8C8-4A60-BFA5-58F0284AD2C5}" destId="{21EB3331-0ACB-4F93-B9CC-43A13ED983F0}" srcOrd="5" destOrd="0" presId="urn:microsoft.com/office/officeart/2018/2/layout/IconVerticalSolidList"/>
    <dgm:cxn modelId="{E58B8EE0-9884-483B-9F58-D2B037CEE8DA}" type="presParOf" srcId="{9C9F87C8-F8C8-4A60-BFA5-58F0284AD2C5}" destId="{EFBDC755-8EE9-4757-BF4E-82B4C59B5A07}" srcOrd="6" destOrd="0" presId="urn:microsoft.com/office/officeart/2018/2/layout/IconVerticalSolidList"/>
    <dgm:cxn modelId="{34034DF3-179D-4CE9-9831-8DAF9456A09F}" type="presParOf" srcId="{EFBDC755-8EE9-4757-BF4E-82B4C59B5A07}" destId="{24649ACF-5F99-45BA-B8A0-A10EBB4D1CE6}" srcOrd="0" destOrd="0" presId="urn:microsoft.com/office/officeart/2018/2/layout/IconVerticalSolidList"/>
    <dgm:cxn modelId="{1AF957BC-5CA2-4346-88FF-241467CF7585}" type="presParOf" srcId="{EFBDC755-8EE9-4757-BF4E-82B4C59B5A07}" destId="{5EAB71AD-3EC4-46F9-B34A-1E665592596B}" srcOrd="1" destOrd="0" presId="urn:microsoft.com/office/officeart/2018/2/layout/IconVerticalSolidList"/>
    <dgm:cxn modelId="{C1708E91-D54B-41AC-B207-200B7716D174}" type="presParOf" srcId="{EFBDC755-8EE9-4757-BF4E-82B4C59B5A07}" destId="{AE891B47-C3DD-44B4-8BD1-2DD4E05A4F0E}" srcOrd="2" destOrd="0" presId="urn:microsoft.com/office/officeart/2018/2/layout/IconVerticalSolidList"/>
    <dgm:cxn modelId="{DCDB19D1-8720-4DCF-B020-07C424C172F0}" type="presParOf" srcId="{EFBDC755-8EE9-4757-BF4E-82B4C59B5A07}" destId="{06B1EC49-19E5-4C39-A993-94A8F179D935}" srcOrd="3" destOrd="0" presId="urn:microsoft.com/office/officeart/2018/2/layout/IconVerticalSoli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85F3B4F-604B-42D1-9CD2-E493A2CB98D4}"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C67C4E60-B3A3-4239-B3D6-F7E086EA1532}">
      <dgm:prSet/>
      <dgm:spPr/>
      <dgm:t>
        <a:bodyPr/>
        <a:lstStyle/>
        <a:p>
          <a:r>
            <a:rPr lang="it-IT" dirty="0"/>
            <a:t>il candidato ipotizzi di dover preparare un menu di tre portate (un primo piatto, un secondo con contorno e un fine pasto) per bambini di una scuola primaria, valorizzando prodotti del territorio o della dieta mediterranea.</a:t>
          </a:r>
          <a:endParaRPr lang="en-US" dirty="0"/>
        </a:p>
      </dgm:t>
    </dgm:pt>
    <dgm:pt modelId="{BC4E943C-27D4-497E-BE76-1C40BC69BC6E}" type="parTrans" cxnId="{8BAE8B5F-465F-43B4-962B-1183A0F7EB6E}">
      <dgm:prSet/>
      <dgm:spPr/>
      <dgm:t>
        <a:bodyPr/>
        <a:lstStyle/>
        <a:p>
          <a:endParaRPr lang="en-US"/>
        </a:p>
      </dgm:t>
    </dgm:pt>
    <dgm:pt modelId="{611725F6-B972-4370-BC52-4C59E3C324E1}" type="sibTrans" cxnId="{8BAE8B5F-465F-43B4-962B-1183A0F7EB6E}">
      <dgm:prSet/>
      <dgm:spPr/>
      <dgm:t>
        <a:bodyPr/>
        <a:lstStyle/>
        <a:p>
          <a:endParaRPr lang="en-US"/>
        </a:p>
      </dgm:t>
    </dgm:pt>
    <dgm:pt modelId="{86A32453-4182-44DE-B954-5C0E81ECAABF}">
      <dgm:prSet/>
      <dgm:spPr/>
      <dgm:t>
        <a:bodyPr/>
        <a:lstStyle/>
        <a:p>
          <a:r>
            <a:rPr lang="it-IT"/>
            <a:t>Indichi, in particolare, due modalità di cottura adatte al caso e ne dia la motivazione.</a:t>
          </a:r>
          <a:endParaRPr lang="en-US"/>
        </a:p>
      </dgm:t>
    </dgm:pt>
    <dgm:pt modelId="{534F9947-DFBF-493A-9A73-6C58CED63D94}" type="parTrans" cxnId="{CA50AF22-FDFC-4BE9-A7A1-111EA986CEFB}">
      <dgm:prSet/>
      <dgm:spPr/>
      <dgm:t>
        <a:bodyPr/>
        <a:lstStyle/>
        <a:p>
          <a:endParaRPr lang="en-US"/>
        </a:p>
      </dgm:t>
    </dgm:pt>
    <dgm:pt modelId="{93A37AB6-CC56-4F36-94AB-6A470513EC07}" type="sibTrans" cxnId="{CA50AF22-FDFC-4BE9-A7A1-111EA986CEFB}">
      <dgm:prSet/>
      <dgm:spPr/>
      <dgm:t>
        <a:bodyPr/>
        <a:lstStyle/>
        <a:p>
          <a:endParaRPr lang="en-US"/>
        </a:p>
      </dgm:t>
    </dgm:pt>
    <dgm:pt modelId="{DFB928C1-609E-4ED3-9964-E1F94FA79F28}">
      <dgm:prSet/>
      <dgm:spPr/>
      <dgm:t>
        <a:bodyPr/>
        <a:lstStyle/>
        <a:p>
          <a:r>
            <a:rPr lang="it-IT"/>
            <a:t>Suggerisca come potrebbe variare il menu nei mesi di novembre e maggio.</a:t>
          </a:r>
          <a:endParaRPr lang="en-US"/>
        </a:p>
      </dgm:t>
    </dgm:pt>
    <dgm:pt modelId="{6D43E35B-21D6-4F3D-97FF-0BE72D9E379D}" type="parTrans" cxnId="{AE48DD8D-1348-44B1-90E3-706A5761DEFA}">
      <dgm:prSet/>
      <dgm:spPr/>
      <dgm:t>
        <a:bodyPr/>
        <a:lstStyle/>
        <a:p>
          <a:endParaRPr lang="en-US"/>
        </a:p>
      </dgm:t>
    </dgm:pt>
    <dgm:pt modelId="{906BC928-B43A-4FD1-8C52-20AF7ADAE5DC}" type="sibTrans" cxnId="{AE48DD8D-1348-44B1-90E3-706A5761DEFA}">
      <dgm:prSet/>
      <dgm:spPr/>
      <dgm:t>
        <a:bodyPr/>
        <a:lstStyle/>
        <a:p>
          <a:endParaRPr lang="en-US"/>
        </a:p>
      </dgm:t>
    </dgm:pt>
    <dgm:pt modelId="{912CDD4B-D0A9-4E8F-B639-EC0A0F831994}" type="pres">
      <dgm:prSet presAssocID="{985F3B4F-604B-42D1-9CD2-E493A2CB98D4}" presName="linear" presStyleCnt="0">
        <dgm:presLayoutVars>
          <dgm:animLvl val="lvl"/>
          <dgm:resizeHandles val="exact"/>
        </dgm:presLayoutVars>
      </dgm:prSet>
      <dgm:spPr/>
      <dgm:t>
        <a:bodyPr/>
        <a:lstStyle/>
        <a:p>
          <a:endParaRPr lang="it-IT"/>
        </a:p>
      </dgm:t>
    </dgm:pt>
    <dgm:pt modelId="{E6B79603-4E9C-4544-946F-106CBDED898B}" type="pres">
      <dgm:prSet presAssocID="{C67C4E60-B3A3-4239-B3D6-F7E086EA1532}" presName="parentText" presStyleLbl="node1" presStyleIdx="0" presStyleCnt="3">
        <dgm:presLayoutVars>
          <dgm:chMax val="0"/>
          <dgm:bulletEnabled val="1"/>
        </dgm:presLayoutVars>
      </dgm:prSet>
      <dgm:spPr/>
      <dgm:t>
        <a:bodyPr/>
        <a:lstStyle/>
        <a:p>
          <a:endParaRPr lang="it-IT"/>
        </a:p>
      </dgm:t>
    </dgm:pt>
    <dgm:pt modelId="{E88C63DF-9255-4CCE-AC52-D00780BB6D46}" type="pres">
      <dgm:prSet presAssocID="{611725F6-B972-4370-BC52-4C59E3C324E1}" presName="spacer" presStyleCnt="0"/>
      <dgm:spPr/>
    </dgm:pt>
    <dgm:pt modelId="{67237C30-6812-4E0F-A262-2FA60FE86CCB}" type="pres">
      <dgm:prSet presAssocID="{86A32453-4182-44DE-B954-5C0E81ECAABF}" presName="parentText" presStyleLbl="node1" presStyleIdx="1" presStyleCnt="3">
        <dgm:presLayoutVars>
          <dgm:chMax val="0"/>
          <dgm:bulletEnabled val="1"/>
        </dgm:presLayoutVars>
      </dgm:prSet>
      <dgm:spPr/>
      <dgm:t>
        <a:bodyPr/>
        <a:lstStyle/>
        <a:p>
          <a:endParaRPr lang="it-IT"/>
        </a:p>
      </dgm:t>
    </dgm:pt>
    <dgm:pt modelId="{BC8110F6-CC77-49A3-925C-90BD6E7B4C32}" type="pres">
      <dgm:prSet presAssocID="{93A37AB6-CC56-4F36-94AB-6A470513EC07}" presName="spacer" presStyleCnt="0"/>
      <dgm:spPr/>
    </dgm:pt>
    <dgm:pt modelId="{BE5CBC80-7B3E-4D49-B89A-59E1B2255249}" type="pres">
      <dgm:prSet presAssocID="{DFB928C1-609E-4ED3-9964-E1F94FA79F28}" presName="parentText" presStyleLbl="node1" presStyleIdx="2" presStyleCnt="3">
        <dgm:presLayoutVars>
          <dgm:chMax val="0"/>
          <dgm:bulletEnabled val="1"/>
        </dgm:presLayoutVars>
      </dgm:prSet>
      <dgm:spPr/>
      <dgm:t>
        <a:bodyPr/>
        <a:lstStyle/>
        <a:p>
          <a:endParaRPr lang="it-IT"/>
        </a:p>
      </dgm:t>
    </dgm:pt>
  </dgm:ptLst>
  <dgm:cxnLst>
    <dgm:cxn modelId="{1FE4B0DE-80E8-4C74-A538-D252510EC68A}" type="presOf" srcId="{86A32453-4182-44DE-B954-5C0E81ECAABF}" destId="{67237C30-6812-4E0F-A262-2FA60FE86CCB}" srcOrd="0" destOrd="0" presId="urn:microsoft.com/office/officeart/2005/8/layout/vList2"/>
    <dgm:cxn modelId="{CF18DCBC-A918-4D34-BF99-2E0AF89A7202}" type="presOf" srcId="{985F3B4F-604B-42D1-9CD2-E493A2CB98D4}" destId="{912CDD4B-D0A9-4E8F-B639-EC0A0F831994}" srcOrd="0" destOrd="0" presId="urn:microsoft.com/office/officeart/2005/8/layout/vList2"/>
    <dgm:cxn modelId="{AE48DD8D-1348-44B1-90E3-706A5761DEFA}" srcId="{985F3B4F-604B-42D1-9CD2-E493A2CB98D4}" destId="{DFB928C1-609E-4ED3-9964-E1F94FA79F28}" srcOrd="2" destOrd="0" parTransId="{6D43E35B-21D6-4F3D-97FF-0BE72D9E379D}" sibTransId="{906BC928-B43A-4FD1-8C52-20AF7ADAE5DC}"/>
    <dgm:cxn modelId="{6E4AD98B-79F4-4317-B81C-126F949BF098}" type="presOf" srcId="{DFB928C1-609E-4ED3-9964-E1F94FA79F28}" destId="{BE5CBC80-7B3E-4D49-B89A-59E1B2255249}" srcOrd="0" destOrd="0" presId="urn:microsoft.com/office/officeart/2005/8/layout/vList2"/>
    <dgm:cxn modelId="{8BAE8B5F-465F-43B4-962B-1183A0F7EB6E}" srcId="{985F3B4F-604B-42D1-9CD2-E493A2CB98D4}" destId="{C67C4E60-B3A3-4239-B3D6-F7E086EA1532}" srcOrd="0" destOrd="0" parTransId="{BC4E943C-27D4-497E-BE76-1C40BC69BC6E}" sibTransId="{611725F6-B972-4370-BC52-4C59E3C324E1}"/>
    <dgm:cxn modelId="{28940BA9-008B-47D2-BBCA-F6E2CD9E6A17}" type="presOf" srcId="{C67C4E60-B3A3-4239-B3D6-F7E086EA1532}" destId="{E6B79603-4E9C-4544-946F-106CBDED898B}" srcOrd="0" destOrd="0" presId="urn:microsoft.com/office/officeart/2005/8/layout/vList2"/>
    <dgm:cxn modelId="{CA50AF22-FDFC-4BE9-A7A1-111EA986CEFB}" srcId="{985F3B4F-604B-42D1-9CD2-E493A2CB98D4}" destId="{86A32453-4182-44DE-B954-5C0E81ECAABF}" srcOrd="1" destOrd="0" parTransId="{534F9947-DFBF-493A-9A73-6C58CED63D94}" sibTransId="{93A37AB6-CC56-4F36-94AB-6A470513EC07}"/>
    <dgm:cxn modelId="{E8CFFECE-CFC7-4ACC-B096-BA5E70E001E7}" type="presParOf" srcId="{912CDD4B-D0A9-4E8F-B639-EC0A0F831994}" destId="{E6B79603-4E9C-4544-946F-106CBDED898B}" srcOrd="0" destOrd="0" presId="urn:microsoft.com/office/officeart/2005/8/layout/vList2"/>
    <dgm:cxn modelId="{59FC94B8-B19A-41E7-ACEF-97B418EEF6B6}" type="presParOf" srcId="{912CDD4B-D0A9-4E8F-B639-EC0A0F831994}" destId="{E88C63DF-9255-4CCE-AC52-D00780BB6D46}" srcOrd="1" destOrd="0" presId="urn:microsoft.com/office/officeart/2005/8/layout/vList2"/>
    <dgm:cxn modelId="{8D8C3FAE-0DBB-486B-ADD8-8C5E58D80809}" type="presParOf" srcId="{912CDD4B-D0A9-4E8F-B639-EC0A0F831994}" destId="{67237C30-6812-4E0F-A262-2FA60FE86CCB}" srcOrd="2" destOrd="0" presId="urn:microsoft.com/office/officeart/2005/8/layout/vList2"/>
    <dgm:cxn modelId="{E8F4B0A8-167F-4558-9C51-A14769B2E9FE}" type="presParOf" srcId="{912CDD4B-D0A9-4E8F-B639-EC0A0F831994}" destId="{BC8110F6-CC77-49A3-925C-90BD6E7B4C32}" srcOrd="3" destOrd="0" presId="urn:microsoft.com/office/officeart/2005/8/layout/vList2"/>
    <dgm:cxn modelId="{B1DC500C-4943-4879-8BC4-882079A3158F}" type="presParOf" srcId="{912CDD4B-D0A9-4E8F-B639-EC0A0F831994}" destId="{BE5CBC80-7B3E-4D49-B89A-59E1B2255249}" srcOrd="4"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B02A461-1AA4-4547-A4E3-E7F0A2D934B6}"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F988DCE9-F3E7-498A-8D69-D27A3ECE93F7}">
      <dgm:prSet/>
      <dgm:spPr/>
      <dgm:t>
        <a:bodyPr/>
        <a:lstStyle/>
        <a:p>
          <a:r>
            <a:rPr lang="it-IT" baseline="0" dirty="0"/>
            <a:t>Il DECRETO LEGISLATIVO 13 aprile 2017, n. 62, Art. 17 </a:t>
          </a:r>
        </a:p>
        <a:p>
          <a:r>
            <a:rPr lang="it-IT" i="1" baseline="0" dirty="0"/>
            <a:t>Prove di esame </a:t>
          </a:r>
          <a:endParaRPr lang="en-US" dirty="0"/>
        </a:p>
      </dgm:t>
    </dgm:pt>
    <dgm:pt modelId="{0734FAA5-7C7A-458C-A125-CAED3F89F323}" type="parTrans" cxnId="{D91B69A9-6BDA-487D-AE62-803583CA8CA4}">
      <dgm:prSet/>
      <dgm:spPr/>
      <dgm:t>
        <a:bodyPr/>
        <a:lstStyle/>
        <a:p>
          <a:endParaRPr lang="en-US"/>
        </a:p>
      </dgm:t>
    </dgm:pt>
    <dgm:pt modelId="{3B635659-DF3F-4D03-B501-2078F66CD39E}" type="sibTrans" cxnId="{D91B69A9-6BDA-487D-AE62-803583CA8CA4}">
      <dgm:prSet/>
      <dgm:spPr/>
      <dgm:t>
        <a:bodyPr/>
        <a:lstStyle/>
        <a:p>
          <a:endParaRPr lang="en-US"/>
        </a:p>
      </dgm:t>
    </dgm:pt>
    <dgm:pt modelId="{AE0B29D6-10DB-49EE-9DC3-721BA1E68132}">
      <dgm:prSet/>
      <dgm:spPr/>
      <dgm:t>
        <a:bodyPr/>
        <a:lstStyle/>
        <a:p>
          <a:r>
            <a:rPr lang="it-IT" baseline="0"/>
            <a:t>Prevede che … </a:t>
          </a:r>
          <a:endParaRPr lang="en-US"/>
        </a:p>
      </dgm:t>
    </dgm:pt>
    <dgm:pt modelId="{087915E5-4E01-477C-8CF2-F22C3E480200}" type="parTrans" cxnId="{9B1CAAFF-EF61-4580-A81A-1A4771E5D29D}">
      <dgm:prSet/>
      <dgm:spPr/>
      <dgm:t>
        <a:bodyPr/>
        <a:lstStyle/>
        <a:p>
          <a:endParaRPr lang="en-US"/>
        </a:p>
      </dgm:t>
    </dgm:pt>
    <dgm:pt modelId="{735E0D64-D694-40CF-9A44-B725E6B6B0CB}" type="sibTrans" cxnId="{9B1CAAFF-EF61-4580-A81A-1A4771E5D29D}">
      <dgm:prSet/>
      <dgm:spPr/>
      <dgm:t>
        <a:bodyPr/>
        <a:lstStyle/>
        <a:p>
          <a:endParaRPr lang="en-US"/>
        </a:p>
      </dgm:t>
    </dgm:pt>
    <dgm:pt modelId="{5644395F-3CED-4310-9314-8A74BE91FDE3}">
      <dgm:prSet custT="1"/>
      <dgm:spPr/>
      <dgm:t>
        <a:bodyPr/>
        <a:lstStyle/>
        <a:p>
          <a:r>
            <a:rPr lang="it-IT" sz="2100" baseline="0" dirty="0"/>
            <a:t>Nei percorsi dell'istruzione professionale la </a:t>
          </a:r>
          <a:r>
            <a:rPr lang="it-IT" sz="2100" b="1" baseline="0" dirty="0">
              <a:solidFill>
                <a:srgbClr val="FF0000"/>
              </a:solidFill>
            </a:rPr>
            <a:t>seconda prova ha carattere pratico</a:t>
          </a:r>
          <a:r>
            <a:rPr lang="it-IT" sz="2100" baseline="0" dirty="0"/>
            <a:t> ed è tesa ad accertare le competenze professionali acquisite dal candidato. </a:t>
          </a:r>
          <a:r>
            <a:rPr lang="it-IT" sz="2100" b="1" baseline="0" dirty="0">
              <a:solidFill>
                <a:srgbClr val="FF0000"/>
              </a:solidFill>
            </a:rPr>
            <a:t>Una parte della prova è predisposta dalla commissione d'esame in coerenza con le specificità del Piano dell'offerta formativa dell'istituzione scolastica. </a:t>
          </a:r>
        </a:p>
        <a:p>
          <a:r>
            <a:rPr lang="it-IT" sz="2800" b="1" spc="300" baseline="0" dirty="0">
              <a:solidFill>
                <a:srgbClr val="FF0000"/>
              </a:solidFill>
            </a:rPr>
            <a:t>Esistono dei precedenti a cui fare riferimento…</a:t>
          </a:r>
          <a:endParaRPr lang="en-US" sz="2800" b="1" spc="300" dirty="0">
            <a:solidFill>
              <a:srgbClr val="FF0000"/>
            </a:solidFill>
          </a:endParaRPr>
        </a:p>
      </dgm:t>
    </dgm:pt>
    <dgm:pt modelId="{0B026200-E1C8-4A86-AF71-5EAC11B03BC4}" type="parTrans" cxnId="{66A91623-B878-4A3A-B7CF-E170D54CDDE1}">
      <dgm:prSet/>
      <dgm:spPr/>
      <dgm:t>
        <a:bodyPr/>
        <a:lstStyle/>
        <a:p>
          <a:endParaRPr lang="en-US"/>
        </a:p>
      </dgm:t>
    </dgm:pt>
    <dgm:pt modelId="{8D69F721-0AE1-4233-BA23-40ECCE0DDDC3}" type="sibTrans" cxnId="{66A91623-B878-4A3A-B7CF-E170D54CDDE1}">
      <dgm:prSet/>
      <dgm:spPr/>
      <dgm:t>
        <a:bodyPr/>
        <a:lstStyle/>
        <a:p>
          <a:endParaRPr lang="en-US"/>
        </a:p>
      </dgm:t>
    </dgm:pt>
    <dgm:pt modelId="{CFFD1EBB-7362-405A-AFB8-7CAC2D44E468}" type="pres">
      <dgm:prSet presAssocID="{AB02A461-1AA4-4547-A4E3-E7F0A2D934B6}" presName="vert0" presStyleCnt="0">
        <dgm:presLayoutVars>
          <dgm:dir/>
          <dgm:animOne val="branch"/>
          <dgm:animLvl val="lvl"/>
        </dgm:presLayoutVars>
      </dgm:prSet>
      <dgm:spPr/>
      <dgm:t>
        <a:bodyPr/>
        <a:lstStyle/>
        <a:p>
          <a:endParaRPr lang="it-IT"/>
        </a:p>
      </dgm:t>
    </dgm:pt>
    <dgm:pt modelId="{A7E8E1C6-CF96-4B94-8549-49BB2A7FF8D0}" type="pres">
      <dgm:prSet presAssocID="{F988DCE9-F3E7-498A-8D69-D27A3ECE93F7}" presName="thickLine" presStyleLbl="alignNode1" presStyleIdx="0" presStyleCnt="2"/>
      <dgm:spPr/>
    </dgm:pt>
    <dgm:pt modelId="{B21017D5-8B1D-4385-BC88-458C208F29E6}" type="pres">
      <dgm:prSet presAssocID="{F988DCE9-F3E7-498A-8D69-D27A3ECE93F7}" presName="horz1" presStyleCnt="0"/>
      <dgm:spPr/>
    </dgm:pt>
    <dgm:pt modelId="{D778AF90-CA61-4174-A522-3D822656CB23}" type="pres">
      <dgm:prSet presAssocID="{F988DCE9-F3E7-498A-8D69-D27A3ECE93F7}" presName="tx1" presStyleLbl="revTx" presStyleIdx="0" presStyleCnt="3" custScaleX="340315" custScaleY="39712" custLinFactNeighborX="3035" custLinFactNeighborY="-38594"/>
      <dgm:spPr/>
      <dgm:t>
        <a:bodyPr/>
        <a:lstStyle/>
        <a:p>
          <a:endParaRPr lang="it-IT"/>
        </a:p>
      </dgm:t>
    </dgm:pt>
    <dgm:pt modelId="{C4948CF2-6A50-4862-8EBC-CA002A291DD8}" type="pres">
      <dgm:prSet presAssocID="{F988DCE9-F3E7-498A-8D69-D27A3ECE93F7}" presName="vert1" presStyleCnt="0"/>
      <dgm:spPr/>
    </dgm:pt>
    <dgm:pt modelId="{892D3195-BC57-480F-B242-FB596C8783FD}" type="pres">
      <dgm:prSet presAssocID="{AE0B29D6-10DB-49EE-9DC3-721BA1E68132}" presName="thickLine" presStyleLbl="alignNode1" presStyleIdx="1" presStyleCnt="2"/>
      <dgm:spPr/>
    </dgm:pt>
    <dgm:pt modelId="{8BC4FD36-AD52-4729-8E6F-97DCD64A26A2}" type="pres">
      <dgm:prSet presAssocID="{AE0B29D6-10DB-49EE-9DC3-721BA1E68132}" presName="horz1" presStyleCnt="0"/>
      <dgm:spPr/>
    </dgm:pt>
    <dgm:pt modelId="{69D79065-4781-49D2-B455-A0E5BAAA4DE6}" type="pres">
      <dgm:prSet presAssocID="{AE0B29D6-10DB-49EE-9DC3-721BA1E68132}" presName="tx1" presStyleLbl="revTx" presStyleIdx="1" presStyleCnt="3"/>
      <dgm:spPr/>
      <dgm:t>
        <a:bodyPr/>
        <a:lstStyle/>
        <a:p>
          <a:endParaRPr lang="it-IT"/>
        </a:p>
      </dgm:t>
    </dgm:pt>
    <dgm:pt modelId="{B78033B9-6371-491E-AC1E-3A935E542D11}" type="pres">
      <dgm:prSet presAssocID="{AE0B29D6-10DB-49EE-9DC3-721BA1E68132}" presName="vert1" presStyleCnt="0"/>
      <dgm:spPr/>
    </dgm:pt>
    <dgm:pt modelId="{489853FD-29FF-4FE6-B54E-440810FA0CE5}" type="pres">
      <dgm:prSet presAssocID="{5644395F-3CED-4310-9314-8A74BE91FDE3}" presName="vertSpace2a" presStyleCnt="0"/>
      <dgm:spPr/>
    </dgm:pt>
    <dgm:pt modelId="{5FEAD155-8F18-4997-87E9-5FC8554715F4}" type="pres">
      <dgm:prSet presAssocID="{5644395F-3CED-4310-9314-8A74BE91FDE3}" presName="horz2" presStyleCnt="0"/>
      <dgm:spPr/>
    </dgm:pt>
    <dgm:pt modelId="{7298A1C4-2486-4EE7-B50E-F68C6B63B8E9}" type="pres">
      <dgm:prSet presAssocID="{5644395F-3CED-4310-9314-8A74BE91FDE3}" presName="horzSpace2" presStyleCnt="0"/>
      <dgm:spPr/>
    </dgm:pt>
    <dgm:pt modelId="{FAB4E6D4-BA9E-4D1A-8EA0-E832D8F2E8C5}" type="pres">
      <dgm:prSet presAssocID="{5644395F-3CED-4310-9314-8A74BE91FDE3}" presName="tx2" presStyleLbl="revTx" presStyleIdx="2" presStyleCnt="3"/>
      <dgm:spPr/>
      <dgm:t>
        <a:bodyPr/>
        <a:lstStyle/>
        <a:p>
          <a:endParaRPr lang="it-IT"/>
        </a:p>
      </dgm:t>
    </dgm:pt>
    <dgm:pt modelId="{BA7440C0-E744-4B8F-86E9-D4CDAA6A2B17}" type="pres">
      <dgm:prSet presAssocID="{5644395F-3CED-4310-9314-8A74BE91FDE3}" presName="vert2" presStyleCnt="0"/>
      <dgm:spPr/>
    </dgm:pt>
    <dgm:pt modelId="{D33D86B8-1C7D-4A12-9EDB-C72EACF0CDCC}" type="pres">
      <dgm:prSet presAssocID="{5644395F-3CED-4310-9314-8A74BE91FDE3}" presName="thinLine2b" presStyleLbl="callout" presStyleIdx="0" presStyleCnt="1"/>
      <dgm:spPr/>
    </dgm:pt>
    <dgm:pt modelId="{C98B55ED-9D79-48FD-9372-54335F9DA749}" type="pres">
      <dgm:prSet presAssocID="{5644395F-3CED-4310-9314-8A74BE91FDE3}" presName="vertSpace2b" presStyleCnt="0"/>
      <dgm:spPr/>
    </dgm:pt>
  </dgm:ptLst>
  <dgm:cxnLst>
    <dgm:cxn modelId="{69ACAB79-26FA-4CBE-B63F-352A0177D0A1}" type="presOf" srcId="{5644395F-3CED-4310-9314-8A74BE91FDE3}" destId="{FAB4E6D4-BA9E-4D1A-8EA0-E832D8F2E8C5}" srcOrd="0" destOrd="0" presId="urn:microsoft.com/office/officeart/2008/layout/LinedList"/>
    <dgm:cxn modelId="{9B1CAAFF-EF61-4580-A81A-1A4771E5D29D}" srcId="{AB02A461-1AA4-4547-A4E3-E7F0A2D934B6}" destId="{AE0B29D6-10DB-49EE-9DC3-721BA1E68132}" srcOrd="1" destOrd="0" parTransId="{087915E5-4E01-477C-8CF2-F22C3E480200}" sibTransId="{735E0D64-D694-40CF-9A44-B725E6B6B0CB}"/>
    <dgm:cxn modelId="{66A91623-B878-4A3A-B7CF-E170D54CDDE1}" srcId="{AE0B29D6-10DB-49EE-9DC3-721BA1E68132}" destId="{5644395F-3CED-4310-9314-8A74BE91FDE3}" srcOrd="0" destOrd="0" parTransId="{0B026200-E1C8-4A86-AF71-5EAC11B03BC4}" sibTransId="{8D69F721-0AE1-4233-BA23-40ECCE0DDDC3}"/>
    <dgm:cxn modelId="{D91B69A9-6BDA-487D-AE62-803583CA8CA4}" srcId="{AB02A461-1AA4-4547-A4E3-E7F0A2D934B6}" destId="{F988DCE9-F3E7-498A-8D69-D27A3ECE93F7}" srcOrd="0" destOrd="0" parTransId="{0734FAA5-7C7A-458C-A125-CAED3F89F323}" sibTransId="{3B635659-DF3F-4D03-B501-2078F66CD39E}"/>
    <dgm:cxn modelId="{F4221E3F-5B80-4923-98F4-4B3321CE7CC3}" type="presOf" srcId="{F988DCE9-F3E7-498A-8D69-D27A3ECE93F7}" destId="{D778AF90-CA61-4174-A522-3D822656CB23}" srcOrd="0" destOrd="0" presId="urn:microsoft.com/office/officeart/2008/layout/LinedList"/>
    <dgm:cxn modelId="{05A7C6B5-6145-4B9A-9795-876817D5659B}" type="presOf" srcId="{AB02A461-1AA4-4547-A4E3-E7F0A2D934B6}" destId="{CFFD1EBB-7362-405A-AFB8-7CAC2D44E468}" srcOrd="0" destOrd="0" presId="urn:microsoft.com/office/officeart/2008/layout/LinedList"/>
    <dgm:cxn modelId="{F93BED54-F42F-4818-B80B-EECC0D88A22F}" type="presOf" srcId="{AE0B29D6-10DB-49EE-9DC3-721BA1E68132}" destId="{69D79065-4781-49D2-B455-A0E5BAAA4DE6}" srcOrd="0" destOrd="0" presId="urn:microsoft.com/office/officeart/2008/layout/LinedList"/>
    <dgm:cxn modelId="{805AA6EA-0F40-4781-8C4F-249AA08C96C1}" type="presParOf" srcId="{CFFD1EBB-7362-405A-AFB8-7CAC2D44E468}" destId="{A7E8E1C6-CF96-4B94-8549-49BB2A7FF8D0}" srcOrd="0" destOrd="0" presId="urn:microsoft.com/office/officeart/2008/layout/LinedList"/>
    <dgm:cxn modelId="{9889E054-88D5-42F6-B9F2-1B2E1D0E352B}" type="presParOf" srcId="{CFFD1EBB-7362-405A-AFB8-7CAC2D44E468}" destId="{B21017D5-8B1D-4385-BC88-458C208F29E6}" srcOrd="1" destOrd="0" presId="urn:microsoft.com/office/officeart/2008/layout/LinedList"/>
    <dgm:cxn modelId="{FF8FA7AD-8682-49B5-8A37-16D3BFD4F788}" type="presParOf" srcId="{B21017D5-8B1D-4385-BC88-458C208F29E6}" destId="{D778AF90-CA61-4174-A522-3D822656CB23}" srcOrd="0" destOrd="0" presId="urn:microsoft.com/office/officeart/2008/layout/LinedList"/>
    <dgm:cxn modelId="{CFE7E8D4-5D19-409F-81A3-A7000BAEAE5C}" type="presParOf" srcId="{B21017D5-8B1D-4385-BC88-458C208F29E6}" destId="{C4948CF2-6A50-4862-8EBC-CA002A291DD8}" srcOrd="1" destOrd="0" presId="urn:microsoft.com/office/officeart/2008/layout/LinedList"/>
    <dgm:cxn modelId="{07A232A6-3991-4B6A-887D-667A615941FB}" type="presParOf" srcId="{CFFD1EBB-7362-405A-AFB8-7CAC2D44E468}" destId="{892D3195-BC57-480F-B242-FB596C8783FD}" srcOrd="2" destOrd="0" presId="urn:microsoft.com/office/officeart/2008/layout/LinedList"/>
    <dgm:cxn modelId="{C8BDE051-FEB3-4381-9A3E-876F9C63E0BB}" type="presParOf" srcId="{CFFD1EBB-7362-405A-AFB8-7CAC2D44E468}" destId="{8BC4FD36-AD52-4729-8E6F-97DCD64A26A2}" srcOrd="3" destOrd="0" presId="urn:microsoft.com/office/officeart/2008/layout/LinedList"/>
    <dgm:cxn modelId="{16335EA2-C97E-4968-A4E5-52C51D3F8BAB}" type="presParOf" srcId="{8BC4FD36-AD52-4729-8E6F-97DCD64A26A2}" destId="{69D79065-4781-49D2-B455-A0E5BAAA4DE6}" srcOrd="0" destOrd="0" presId="urn:microsoft.com/office/officeart/2008/layout/LinedList"/>
    <dgm:cxn modelId="{3C32F427-9AE7-42D5-AAD1-D9D7E6F8E544}" type="presParOf" srcId="{8BC4FD36-AD52-4729-8E6F-97DCD64A26A2}" destId="{B78033B9-6371-491E-AC1E-3A935E542D11}" srcOrd="1" destOrd="0" presId="urn:microsoft.com/office/officeart/2008/layout/LinedList"/>
    <dgm:cxn modelId="{C84B46B0-7090-454A-B139-F165C39ADBE1}" type="presParOf" srcId="{B78033B9-6371-491E-AC1E-3A935E542D11}" destId="{489853FD-29FF-4FE6-B54E-440810FA0CE5}" srcOrd="0" destOrd="0" presId="urn:microsoft.com/office/officeart/2008/layout/LinedList"/>
    <dgm:cxn modelId="{F672A058-EB26-49F7-BCBF-2C5BEF6FFCBC}" type="presParOf" srcId="{B78033B9-6371-491E-AC1E-3A935E542D11}" destId="{5FEAD155-8F18-4997-87E9-5FC8554715F4}" srcOrd="1" destOrd="0" presId="urn:microsoft.com/office/officeart/2008/layout/LinedList"/>
    <dgm:cxn modelId="{F966DD0B-AE10-4E5D-9668-68524539E3C0}" type="presParOf" srcId="{5FEAD155-8F18-4997-87E9-5FC8554715F4}" destId="{7298A1C4-2486-4EE7-B50E-F68C6B63B8E9}" srcOrd="0" destOrd="0" presId="urn:microsoft.com/office/officeart/2008/layout/LinedList"/>
    <dgm:cxn modelId="{F8FC82EA-27BC-4477-93A8-0160FC720FD6}" type="presParOf" srcId="{5FEAD155-8F18-4997-87E9-5FC8554715F4}" destId="{FAB4E6D4-BA9E-4D1A-8EA0-E832D8F2E8C5}" srcOrd="1" destOrd="0" presId="urn:microsoft.com/office/officeart/2008/layout/LinedList"/>
    <dgm:cxn modelId="{EAACA617-53A6-4353-83BF-B9C2A3E72A74}" type="presParOf" srcId="{5FEAD155-8F18-4997-87E9-5FC8554715F4}" destId="{BA7440C0-E744-4B8F-86E9-D4CDAA6A2B17}" srcOrd="2" destOrd="0" presId="urn:microsoft.com/office/officeart/2008/layout/LinedList"/>
    <dgm:cxn modelId="{E1196D58-306F-4A65-A2DD-E52E51CAF217}" type="presParOf" srcId="{B78033B9-6371-491E-AC1E-3A935E542D11}" destId="{D33D86B8-1C7D-4A12-9EDB-C72EACF0CDCC}" srcOrd="2" destOrd="0" presId="urn:microsoft.com/office/officeart/2008/layout/LinedList"/>
    <dgm:cxn modelId="{E37AFFBA-0AC4-4781-9849-41E841D715F0}" type="presParOf" srcId="{B78033B9-6371-491E-AC1E-3A935E542D11}" destId="{C98B55ED-9D79-48FD-9372-54335F9DA749}" srcOrd="3" destOrd="0" presId="urn:microsoft.com/office/officeart/2008/layout/Lin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7279F81-359F-4A0B-97DB-224D5191624E}" type="doc">
      <dgm:prSet loTypeId="urn:microsoft.com/office/officeart/2005/8/layout/process4" loCatId="process" qsTypeId="urn:microsoft.com/office/officeart/2005/8/quickstyle/simple1" qsCatId="simple" csTypeId="urn:microsoft.com/office/officeart/2005/8/colors/colorful2" csCatId="colorful"/>
      <dgm:spPr/>
      <dgm:t>
        <a:bodyPr/>
        <a:lstStyle/>
        <a:p>
          <a:endParaRPr lang="en-US"/>
        </a:p>
      </dgm:t>
    </dgm:pt>
    <dgm:pt modelId="{11B1392B-6693-493C-9AF7-6505EE729E5C}">
      <dgm:prSet/>
      <dgm:spPr/>
      <dgm:t>
        <a:bodyPr/>
        <a:lstStyle/>
        <a:p>
          <a:r>
            <a:rPr lang="it-IT" b="1" baseline="0"/>
            <a:t>Caratteristiche della prova d’esame:</a:t>
          </a:r>
          <a:endParaRPr lang="en-US"/>
        </a:p>
      </dgm:t>
    </dgm:pt>
    <dgm:pt modelId="{ED5EA521-869E-4D7E-8B02-3744BAF387EA}" type="parTrans" cxnId="{3BAB0DAE-A1EA-4609-96EF-5031551B62CE}">
      <dgm:prSet/>
      <dgm:spPr/>
      <dgm:t>
        <a:bodyPr/>
        <a:lstStyle/>
        <a:p>
          <a:endParaRPr lang="en-US"/>
        </a:p>
      </dgm:t>
    </dgm:pt>
    <dgm:pt modelId="{FF866B95-291C-4BE8-B189-040CF24E2CB0}" type="sibTrans" cxnId="{3BAB0DAE-A1EA-4609-96EF-5031551B62CE}">
      <dgm:prSet/>
      <dgm:spPr/>
      <dgm:t>
        <a:bodyPr/>
        <a:lstStyle/>
        <a:p>
          <a:endParaRPr lang="en-US"/>
        </a:p>
      </dgm:t>
    </dgm:pt>
    <dgm:pt modelId="{B5CC9EEC-E0BF-4103-ABFF-B804F9BF00E6}">
      <dgm:prSet/>
      <dgm:spPr/>
      <dgm:t>
        <a:bodyPr/>
        <a:lstStyle/>
        <a:p>
          <a:r>
            <a:rPr lang="it-IT" i="1" baseline="0" dirty="0"/>
            <a:t>La prova richiede al candidato, </a:t>
          </a:r>
          <a:r>
            <a:rPr lang="it-IT" b="1" i="1" baseline="0" dirty="0"/>
            <a:t>da un lato</a:t>
          </a:r>
          <a:r>
            <a:rPr lang="it-IT" i="1" baseline="0" dirty="0"/>
            <a:t>, </a:t>
          </a:r>
          <a:r>
            <a:rPr lang="it-IT" b="1" i="1" baseline="0" dirty="0">
              <a:solidFill>
                <a:srgbClr val="C00000"/>
              </a:solidFill>
            </a:rPr>
            <a:t>capacità di analisi, di scelta e di soluzione nell’esame delle dinamiche e delle tendenze di sviluppo dell’enogastronomia e del turismo</a:t>
          </a:r>
          <a:r>
            <a:rPr lang="it-IT" i="1" baseline="0" dirty="0"/>
            <a:t>; </a:t>
          </a:r>
          <a:r>
            <a:rPr lang="it-IT" b="1" i="1" baseline="0" dirty="0"/>
            <a:t>dall’altro</a:t>
          </a:r>
          <a:r>
            <a:rPr lang="it-IT" i="1" baseline="0" dirty="0"/>
            <a:t>, il </a:t>
          </a:r>
          <a:r>
            <a:rPr lang="it-IT" b="1" i="1" baseline="0" dirty="0">
              <a:solidFill>
                <a:srgbClr val="C00000"/>
              </a:solidFill>
            </a:rPr>
            <a:t>conseguimento di competenze professionali nell’elaborazione dei prodotti e nella gestione dei processi e dei servizi. </a:t>
          </a:r>
          <a:endParaRPr lang="en-US" dirty="0">
            <a:solidFill>
              <a:srgbClr val="C00000"/>
            </a:solidFill>
          </a:endParaRPr>
        </a:p>
      </dgm:t>
    </dgm:pt>
    <dgm:pt modelId="{62A85902-C43D-4546-993A-5E9502B2EC8E}" type="parTrans" cxnId="{E401CF6F-2E6E-4A47-93D0-2D9BC5B2B86C}">
      <dgm:prSet/>
      <dgm:spPr/>
      <dgm:t>
        <a:bodyPr/>
        <a:lstStyle/>
        <a:p>
          <a:endParaRPr lang="en-US"/>
        </a:p>
      </dgm:t>
    </dgm:pt>
    <dgm:pt modelId="{B590B22C-B12A-4E3A-BB6E-EF9F3AE98230}" type="sibTrans" cxnId="{E401CF6F-2E6E-4A47-93D0-2D9BC5B2B86C}">
      <dgm:prSet/>
      <dgm:spPr/>
      <dgm:t>
        <a:bodyPr/>
        <a:lstStyle/>
        <a:p>
          <a:endParaRPr lang="en-US"/>
        </a:p>
      </dgm:t>
    </dgm:pt>
    <dgm:pt modelId="{AE013164-E7BB-49AE-B9A1-0516EA0370F9}" type="pres">
      <dgm:prSet presAssocID="{57279F81-359F-4A0B-97DB-224D5191624E}" presName="Name0" presStyleCnt="0">
        <dgm:presLayoutVars>
          <dgm:dir/>
          <dgm:animLvl val="lvl"/>
          <dgm:resizeHandles val="exact"/>
        </dgm:presLayoutVars>
      </dgm:prSet>
      <dgm:spPr/>
      <dgm:t>
        <a:bodyPr/>
        <a:lstStyle/>
        <a:p>
          <a:endParaRPr lang="it-IT"/>
        </a:p>
      </dgm:t>
    </dgm:pt>
    <dgm:pt modelId="{8F71F74D-C6AD-465E-9CF3-E1472384064B}" type="pres">
      <dgm:prSet presAssocID="{B5CC9EEC-E0BF-4103-ABFF-B804F9BF00E6}" presName="boxAndChildren" presStyleCnt="0"/>
      <dgm:spPr/>
    </dgm:pt>
    <dgm:pt modelId="{AAF7DEEB-760B-44C4-AE2B-FA170A708633}" type="pres">
      <dgm:prSet presAssocID="{B5CC9EEC-E0BF-4103-ABFF-B804F9BF00E6}" presName="parentTextBox" presStyleLbl="node1" presStyleIdx="0" presStyleCnt="2"/>
      <dgm:spPr/>
      <dgm:t>
        <a:bodyPr/>
        <a:lstStyle/>
        <a:p>
          <a:endParaRPr lang="it-IT"/>
        </a:p>
      </dgm:t>
    </dgm:pt>
    <dgm:pt modelId="{9E1663FA-E473-4E79-B26F-923A3E038255}" type="pres">
      <dgm:prSet presAssocID="{FF866B95-291C-4BE8-B189-040CF24E2CB0}" presName="sp" presStyleCnt="0"/>
      <dgm:spPr/>
    </dgm:pt>
    <dgm:pt modelId="{BD6F5309-C090-4148-ACB3-C3054D6A519E}" type="pres">
      <dgm:prSet presAssocID="{11B1392B-6693-493C-9AF7-6505EE729E5C}" presName="arrowAndChildren" presStyleCnt="0"/>
      <dgm:spPr/>
    </dgm:pt>
    <dgm:pt modelId="{3A39AB1B-5D0F-46BF-81B9-F4627A47E626}" type="pres">
      <dgm:prSet presAssocID="{11B1392B-6693-493C-9AF7-6505EE729E5C}" presName="parentTextArrow" presStyleLbl="node1" presStyleIdx="1" presStyleCnt="2"/>
      <dgm:spPr/>
      <dgm:t>
        <a:bodyPr/>
        <a:lstStyle/>
        <a:p>
          <a:endParaRPr lang="it-IT"/>
        </a:p>
      </dgm:t>
    </dgm:pt>
  </dgm:ptLst>
  <dgm:cxnLst>
    <dgm:cxn modelId="{2AA5E2B3-8313-4833-AD80-4DBFCFD2938E}" type="presOf" srcId="{11B1392B-6693-493C-9AF7-6505EE729E5C}" destId="{3A39AB1B-5D0F-46BF-81B9-F4627A47E626}" srcOrd="0" destOrd="0" presId="urn:microsoft.com/office/officeart/2005/8/layout/process4"/>
    <dgm:cxn modelId="{E73E6F21-ABE5-4895-AABB-1EB4B753AA36}" type="presOf" srcId="{B5CC9EEC-E0BF-4103-ABFF-B804F9BF00E6}" destId="{AAF7DEEB-760B-44C4-AE2B-FA170A708633}" srcOrd="0" destOrd="0" presId="urn:microsoft.com/office/officeart/2005/8/layout/process4"/>
    <dgm:cxn modelId="{3BAB0DAE-A1EA-4609-96EF-5031551B62CE}" srcId="{57279F81-359F-4A0B-97DB-224D5191624E}" destId="{11B1392B-6693-493C-9AF7-6505EE729E5C}" srcOrd="0" destOrd="0" parTransId="{ED5EA521-869E-4D7E-8B02-3744BAF387EA}" sibTransId="{FF866B95-291C-4BE8-B189-040CF24E2CB0}"/>
    <dgm:cxn modelId="{E401CF6F-2E6E-4A47-93D0-2D9BC5B2B86C}" srcId="{57279F81-359F-4A0B-97DB-224D5191624E}" destId="{B5CC9EEC-E0BF-4103-ABFF-B804F9BF00E6}" srcOrd="1" destOrd="0" parTransId="{62A85902-C43D-4546-993A-5E9502B2EC8E}" sibTransId="{B590B22C-B12A-4E3A-BB6E-EF9F3AE98230}"/>
    <dgm:cxn modelId="{B8C40FED-424E-4A12-8005-850BA3217766}" type="presOf" srcId="{57279F81-359F-4A0B-97DB-224D5191624E}" destId="{AE013164-E7BB-49AE-B9A1-0516EA0370F9}" srcOrd="0" destOrd="0" presId="urn:microsoft.com/office/officeart/2005/8/layout/process4"/>
    <dgm:cxn modelId="{EB1E6F9B-A987-4644-A6E2-60B2820EC96D}" type="presParOf" srcId="{AE013164-E7BB-49AE-B9A1-0516EA0370F9}" destId="{8F71F74D-C6AD-465E-9CF3-E1472384064B}" srcOrd="0" destOrd="0" presId="urn:microsoft.com/office/officeart/2005/8/layout/process4"/>
    <dgm:cxn modelId="{4101CF8E-462A-48A3-B5FB-0BEF219A37E6}" type="presParOf" srcId="{8F71F74D-C6AD-465E-9CF3-E1472384064B}" destId="{AAF7DEEB-760B-44C4-AE2B-FA170A708633}" srcOrd="0" destOrd="0" presId="urn:microsoft.com/office/officeart/2005/8/layout/process4"/>
    <dgm:cxn modelId="{45EBF8F2-C279-4D4F-8BDB-5C943B58004F}" type="presParOf" srcId="{AE013164-E7BB-49AE-B9A1-0516EA0370F9}" destId="{9E1663FA-E473-4E79-B26F-923A3E038255}" srcOrd="1" destOrd="0" presId="urn:microsoft.com/office/officeart/2005/8/layout/process4"/>
    <dgm:cxn modelId="{EFF3B16C-614E-4FD7-ABEA-BB54967B0B67}" type="presParOf" srcId="{AE013164-E7BB-49AE-B9A1-0516EA0370F9}" destId="{BD6F5309-C090-4148-ACB3-C3054D6A519E}" srcOrd="2" destOrd="0" presId="urn:microsoft.com/office/officeart/2005/8/layout/process4"/>
    <dgm:cxn modelId="{EEFFB4E9-588E-450C-B4CA-045A50FFF087}" type="presParOf" srcId="{BD6F5309-C090-4148-ACB3-C3054D6A519E}" destId="{3A39AB1B-5D0F-46BF-81B9-F4627A47E626}" srcOrd="0" destOrd="0" presId="urn:microsoft.com/office/officeart/2005/8/layout/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04778F5-B5BB-4D52-AF4F-2AC1B80B0F24}" type="doc">
      <dgm:prSet loTypeId="urn:microsoft.com/office/officeart/2005/8/layout/process4" loCatId="process" qsTypeId="urn:microsoft.com/office/officeart/2005/8/quickstyle/simple5" qsCatId="simple" csTypeId="urn:microsoft.com/office/officeart/2005/8/colors/accent2_2" csCatId="accent2"/>
      <dgm:spPr/>
      <dgm:t>
        <a:bodyPr/>
        <a:lstStyle/>
        <a:p>
          <a:endParaRPr lang="en-US"/>
        </a:p>
      </dgm:t>
    </dgm:pt>
    <dgm:pt modelId="{82AA6FF3-E55A-441C-B97E-4839F4874A55}">
      <dgm:prSet/>
      <dgm:spPr/>
      <dgm:t>
        <a:bodyPr/>
        <a:lstStyle/>
        <a:p>
          <a:r>
            <a:rPr lang="it-IT" dirty="0"/>
            <a:t>La seconda parte della prova è predisposta dalla Commissione d’esame </a:t>
          </a:r>
          <a:r>
            <a:rPr lang="it-IT" b="1" dirty="0">
              <a:solidFill>
                <a:srgbClr val="C00000"/>
              </a:solidFill>
            </a:rPr>
            <a:t>in coerenza con le specificità del Piano dell’offerta formativa dell’istituzione scolastica e della dotazione tecnologica e laboratoriale d’istituto. </a:t>
          </a:r>
          <a:endParaRPr lang="en-US" b="1" dirty="0">
            <a:solidFill>
              <a:srgbClr val="C00000"/>
            </a:solidFill>
          </a:endParaRPr>
        </a:p>
      </dgm:t>
    </dgm:pt>
    <dgm:pt modelId="{188F8814-C6AE-462C-8A5D-FAD903B66E03}" type="parTrans" cxnId="{16D28B92-257F-414B-BF0B-8B6DF12100C2}">
      <dgm:prSet/>
      <dgm:spPr/>
      <dgm:t>
        <a:bodyPr/>
        <a:lstStyle/>
        <a:p>
          <a:endParaRPr lang="en-US"/>
        </a:p>
      </dgm:t>
    </dgm:pt>
    <dgm:pt modelId="{AEB1ED35-A018-495D-92A0-CDDF6E0FA21F}" type="sibTrans" cxnId="{16D28B92-257F-414B-BF0B-8B6DF12100C2}">
      <dgm:prSet/>
      <dgm:spPr/>
      <dgm:t>
        <a:bodyPr/>
        <a:lstStyle/>
        <a:p>
          <a:endParaRPr lang="en-US"/>
        </a:p>
      </dgm:t>
    </dgm:pt>
    <dgm:pt modelId="{E5EEE843-955C-490E-8632-EBACBA4A3056}">
      <dgm:prSet/>
      <dgm:spPr/>
      <dgm:t>
        <a:bodyPr/>
        <a:lstStyle/>
        <a:p>
          <a:r>
            <a:rPr lang="it-IT" dirty="0"/>
            <a:t>La durata della prova può essere compresa tra sei e otto ore. </a:t>
          </a:r>
          <a:endParaRPr lang="en-US" dirty="0"/>
        </a:p>
      </dgm:t>
    </dgm:pt>
    <dgm:pt modelId="{B08FA34A-7ACA-4487-9DF9-F6CF1BEA5267}" type="parTrans" cxnId="{C0EFD58C-7141-4AEA-A206-DA00CD891E01}">
      <dgm:prSet/>
      <dgm:spPr/>
      <dgm:t>
        <a:bodyPr/>
        <a:lstStyle/>
        <a:p>
          <a:endParaRPr lang="en-US"/>
        </a:p>
      </dgm:t>
    </dgm:pt>
    <dgm:pt modelId="{A4C18512-536C-45C2-8545-321931484023}" type="sibTrans" cxnId="{C0EFD58C-7141-4AEA-A206-DA00CD891E01}">
      <dgm:prSet/>
      <dgm:spPr/>
      <dgm:t>
        <a:bodyPr/>
        <a:lstStyle/>
        <a:p>
          <a:endParaRPr lang="en-US"/>
        </a:p>
      </dgm:t>
    </dgm:pt>
    <dgm:pt modelId="{D4D90A70-32AD-48E1-A656-00BA418AFD6A}">
      <dgm:prSet/>
      <dgm:spPr/>
      <dgm:t>
        <a:bodyPr/>
        <a:lstStyle/>
        <a:p>
          <a:r>
            <a:rPr lang="it-IT" b="1" dirty="0">
              <a:solidFill>
                <a:srgbClr val="C00000"/>
              </a:solidFill>
            </a:rPr>
            <a:t>Fatta salva l’unicità della prova, la Commissione, tenuto conto delle esigenze organizzative, si può riservare la possibilità di far svolgere la prova in due giorni. </a:t>
          </a:r>
          <a:endParaRPr lang="en-US" b="1" dirty="0">
            <a:solidFill>
              <a:srgbClr val="C00000"/>
            </a:solidFill>
          </a:endParaRPr>
        </a:p>
      </dgm:t>
    </dgm:pt>
    <dgm:pt modelId="{B05ED5BE-6B80-4C4D-BA54-21904AFBBB87}" type="parTrans" cxnId="{25C372A7-D02E-4A2D-8027-FF39EFFE0112}">
      <dgm:prSet/>
      <dgm:spPr/>
      <dgm:t>
        <a:bodyPr/>
        <a:lstStyle/>
        <a:p>
          <a:endParaRPr lang="en-US"/>
        </a:p>
      </dgm:t>
    </dgm:pt>
    <dgm:pt modelId="{63333688-B43C-402F-A6E9-5F3491FC01F9}" type="sibTrans" cxnId="{25C372A7-D02E-4A2D-8027-FF39EFFE0112}">
      <dgm:prSet/>
      <dgm:spPr/>
      <dgm:t>
        <a:bodyPr/>
        <a:lstStyle/>
        <a:p>
          <a:endParaRPr lang="en-US"/>
        </a:p>
      </dgm:t>
    </dgm:pt>
    <dgm:pt modelId="{86A7E27E-A4DE-40EF-878E-BC8C03F80703}" type="pres">
      <dgm:prSet presAssocID="{104778F5-B5BB-4D52-AF4F-2AC1B80B0F24}" presName="Name0" presStyleCnt="0">
        <dgm:presLayoutVars>
          <dgm:dir/>
          <dgm:animLvl val="lvl"/>
          <dgm:resizeHandles val="exact"/>
        </dgm:presLayoutVars>
      </dgm:prSet>
      <dgm:spPr/>
      <dgm:t>
        <a:bodyPr/>
        <a:lstStyle/>
        <a:p>
          <a:endParaRPr lang="it-IT"/>
        </a:p>
      </dgm:t>
    </dgm:pt>
    <dgm:pt modelId="{A27B1A01-BAE8-4680-9071-2BF5AD0023E2}" type="pres">
      <dgm:prSet presAssocID="{D4D90A70-32AD-48E1-A656-00BA418AFD6A}" presName="boxAndChildren" presStyleCnt="0"/>
      <dgm:spPr/>
    </dgm:pt>
    <dgm:pt modelId="{FB45302F-2FB5-4912-A17A-FB9BB29076A0}" type="pres">
      <dgm:prSet presAssocID="{D4D90A70-32AD-48E1-A656-00BA418AFD6A}" presName="parentTextBox" presStyleLbl="node1" presStyleIdx="0" presStyleCnt="3"/>
      <dgm:spPr/>
      <dgm:t>
        <a:bodyPr/>
        <a:lstStyle/>
        <a:p>
          <a:endParaRPr lang="it-IT"/>
        </a:p>
      </dgm:t>
    </dgm:pt>
    <dgm:pt modelId="{E0A0B4E9-CBDD-4348-A81A-699CAD5735A3}" type="pres">
      <dgm:prSet presAssocID="{A4C18512-536C-45C2-8545-321931484023}" presName="sp" presStyleCnt="0"/>
      <dgm:spPr/>
    </dgm:pt>
    <dgm:pt modelId="{6E2296EB-E2B7-4DAE-8B83-E13FB804CD04}" type="pres">
      <dgm:prSet presAssocID="{E5EEE843-955C-490E-8632-EBACBA4A3056}" presName="arrowAndChildren" presStyleCnt="0"/>
      <dgm:spPr/>
    </dgm:pt>
    <dgm:pt modelId="{6D463D07-40EB-41B5-A3B5-A5C24F982895}" type="pres">
      <dgm:prSet presAssocID="{E5EEE843-955C-490E-8632-EBACBA4A3056}" presName="parentTextArrow" presStyleLbl="node1" presStyleIdx="1" presStyleCnt="3"/>
      <dgm:spPr/>
      <dgm:t>
        <a:bodyPr/>
        <a:lstStyle/>
        <a:p>
          <a:endParaRPr lang="it-IT"/>
        </a:p>
      </dgm:t>
    </dgm:pt>
    <dgm:pt modelId="{EAFAFE13-4D9A-44A5-95C1-E480DD44C6D7}" type="pres">
      <dgm:prSet presAssocID="{AEB1ED35-A018-495D-92A0-CDDF6E0FA21F}" presName="sp" presStyleCnt="0"/>
      <dgm:spPr/>
    </dgm:pt>
    <dgm:pt modelId="{9F7D4A4F-2E9A-4F33-9367-376AFC32FE4B}" type="pres">
      <dgm:prSet presAssocID="{82AA6FF3-E55A-441C-B97E-4839F4874A55}" presName="arrowAndChildren" presStyleCnt="0"/>
      <dgm:spPr/>
    </dgm:pt>
    <dgm:pt modelId="{593F69A4-30C0-46E0-9244-16C94B6E2C91}" type="pres">
      <dgm:prSet presAssocID="{82AA6FF3-E55A-441C-B97E-4839F4874A55}" presName="parentTextArrow" presStyleLbl="node1" presStyleIdx="2" presStyleCnt="3"/>
      <dgm:spPr/>
      <dgm:t>
        <a:bodyPr/>
        <a:lstStyle/>
        <a:p>
          <a:endParaRPr lang="it-IT"/>
        </a:p>
      </dgm:t>
    </dgm:pt>
  </dgm:ptLst>
  <dgm:cxnLst>
    <dgm:cxn modelId="{23D75F9A-4E88-4E4F-B08D-84344DE7AADD}" type="presOf" srcId="{104778F5-B5BB-4D52-AF4F-2AC1B80B0F24}" destId="{86A7E27E-A4DE-40EF-878E-BC8C03F80703}" srcOrd="0" destOrd="0" presId="urn:microsoft.com/office/officeart/2005/8/layout/process4"/>
    <dgm:cxn modelId="{B6443A68-DD95-458E-9411-282258753307}" type="presOf" srcId="{82AA6FF3-E55A-441C-B97E-4839F4874A55}" destId="{593F69A4-30C0-46E0-9244-16C94B6E2C91}" srcOrd="0" destOrd="0" presId="urn:microsoft.com/office/officeart/2005/8/layout/process4"/>
    <dgm:cxn modelId="{16D28B92-257F-414B-BF0B-8B6DF12100C2}" srcId="{104778F5-B5BB-4D52-AF4F-2AC1B80B0F24}" destId="{82AA6FF3-E55A-441C-B97E-4839F4874A55}" srcOrd="0" destOrd="0" parTransId="{188F8814-C6AE-462C-8A5D-FAD903B66E03}" sibTransId="{AEB1ED35-A018-495D-92A0-CDDF6E0FA21F}"/>
    <dgm:cxn modelId="{F15B8E68-2E3C-4563-9665-21464D9A66E1}" type="presOf" srcId="{E5EEE843-955C-490E-8632-EBACBA4A3056}" destId="{6D463D07-40EB-41B5-A3B5-A5C24F982895}" srcOrd="0" destOrd="0" presId="urn:microsoft.com/office/officeart/2005/8/layout/process4"/>
    <dgm:cxn modelId="{C0EFD58C-7141-4AEA-A206-DA00CD891E01}" srcId="{104778F5-B5BB-4D52-AF4F-2AC1B80B0F24}" destId="{E5EEE843-955C-490E-8632-EBACBA4A3056}" srcOrd="1" destOrd="0" parTransId="{B08FA34A-7ACA-4487-9DF9-F6CF1BEA5267}" sibTransId="{A4C18512-536C-45C2-8545-321931484023}"/>
    <dgm:cxn modelId="{25C372A7-D02E-4A2D-8027-FF39EFFE0112}" srcId="{104778F5-B5BB-4D52-AF4F-2AC1B80B0F24}" destId="{D4D90A70-32AD-48E1-A656-00BA418AFD6A}" srcOrd="2" destOrd="0" parTransId="{B05ED5BE-6B80-4C4D-BA54-21904AFBBB87}" sibTransId="{63333688-B43C-402F-A6E9-5F3491FC01F9}"/>
    <dgm:cxn modelId="{E34A96B5-E304-4425-B6C3-2E44C2E08347}" type="presOf" srcId="{D4D90A70-32AD-48E1-A656-00BA418AFD6A}" destId="{FB45302F-2FB5-4912-A17A-FB9BB29076A0}" srcOrd="0" destOrd="0" presId="urn:microsoft.com/office/officeart/2005/8/layout/process4"/>
    <dgm:cxn modelId="{DF15C34B-B6E0-481A-B1A4-895130E297F8}" type="presParOf" srcId="{86A7E27E-A4DE-40EF-878E-BC8C03F80703}" destId="{A27B1A01-BAE8-4680-9071-2BF5AD0023E2}" srcOrd="0" destOrd="0" presId="urn:microsoft.com/office/officeart/2005/8/layout/process4"/>
    <dgm:cxn modelId="{4BFD614A-56C7-4D15-8B11-196236EC7CBD}" type="presParOf" srcId="{A27B1A01-BAE8-4680-9071-2BF5AD0023E2}" destId="{FB45302F-2FB5-4912-A17A-FB9BB29076A0}" srcOrd="0" destOrd="0" presId="urn:microsoft.com/office/officeart/2005/8/layout/process4"/>
    <dgm:cxn modelId="{490334D9-310D-43F3-9713-1C93EC96A0FD}" type="presParOf" srcId="{86A7E27E-A4DE-40EF-878E-BC8C03F80703}" destId="{E0A0B4E9-CBDD-4348-A81A-699CAD5735A3}" srcOrd="1" destOrd="0" presId="urn:microsoft.com/office/officeart/2005/8/layout/process4"/>
    <dgm:cxn modelId="{D24E43CD-6492-4C77-907D-1C78713CF313}" type="presParOf" srcId="{86A7E27E-A4DE-40EF-878E-BC8C03F80703}" destId="{6E2296EB-E2B7-4DAE-8B83-E13FB804CD04}" srcOrd="2" destOrd="0" presId="urn:microsoft.com/office/officeart/2005/8/layout/process4"/>
    <dgm:cxn modelId="{8E3D140C-45B5-4B07-91FC-390A7010573C}" type="presParOf" srcId="{6E2296EB-E2B7-4DAE-8B83-E13FB804CD04}" destId="{6D463D07-40EB-41B5-A3B5-A5C24F982895}" srcOrd="0" destOrd="0" presId="urn:microsoft.com/office/officeart/2005/8/layout/process4"/>
    <dgm:cxn modelId="{377751A8-471C-4ECD-A0EA-FFAA8C3EF2A6}" type="presParOf" srcId="{86A7E27E-A4DE-40EF-878E-BC8C03F80703}" destId="{EAFAFE13-4D9A-44A5-95C1-E480DD44C6D7}" srcOrd="3" destOrd="0" presId="urn:microsoft.com/office/officeart/2005/8/layout/process4"/>
    <dgm:cxn modelId="{4E50E248-4076-4E9E-B9E2-96163DC99DA8}" type="presParOf" srcId="{86A7E27E-A4DE-40EF-878E-BC8C03F80703}" destId="{9F7D4A4F-2E9A-4F33-9367-376AFC32FE4B}" srcOrd="4" destOrd="0" presId="urn:microsoft.com/office/officeart/2005/8/layout/process4"/>
    <dgm:cxn modelId="{A41A1E41-E60C-4AFA-A5F7-CB9B06B71820}" type="presParOf" srcId="{9F7D4A4F-2E9A-4F33-9367-376AFC32FE4B}" destId="{593F69A4-30C0-46E0-9244-16C94B6E2C91}" srcOrd="0" destOrd="0" presId="urn:microsoft.com/office/officeart/2005/8/layout/process4"/>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3E83300-B0E7-477D-983B-DF9B798F648C}" type="doc">
      <dgm:prSet loTypeId="urn:microsoft.com/office/officeart/2018/2/layout/IconVerticalSolidList" loCatId="icon" qsTypeId="urn:microsoft.com/office/officeart/2005/8/quickstyle/simple4" qsCatId="simple" csTypeId="urn:microsoft.com/office/officeart/2018/5/colors/Iconchunking_neutralicontext_colorful1" csCatId="colorful" phldr="1"/>
      <dgm:spPr/>
      <dgm:t>
        <a:bodyPr/>
        <a:lstStyle/>
        <a:p>
          <a:endParaRPr lang="en-US"/>
        </a:p>
      </dgm:t>
    </dgm:pt>
    <dgm:pt modelId="{4B9129C0-977B-49CB-A214-14E0FE4B62C6}">
      <dgm:prSet custT="1"/>
      <dgm:spPr/>
      <dgm:t>
        <a:bodyPr/>
        <a:lstStyle/>
        <a:p>
          <a:pPr>
            <a:lnSpc>
              <a:spcPct val="100000"/>
            </a:lnSpc>
          </a:pPr>
          <a:r>
            <a:rPr lang="it-IT" sz="2400" dirty="0"/>
            <a:t>La seconda prova presuppone un </a:t>
          </a:r>
          <a:r>
            <a:rPr lang="it-IT" sz="2400" b="1" dirty="0">
              <a:solidFill>
                <a:srgbClr val="C00000"/>
              </a:solidFill>
            </a:rPr>
            <a:t>filo rosso</a:t>
          </a:r>
          <a:r>
            <a:rPr lang="it-IT" sz="2400" dirty="0"/>
            <a:t> </a:t>
          </a:r>
          <a:r>
            <a:rPr lang="it-IT" sz="2400" b="1" dirty="0">
              <a:solidFill>
                <a:srgbClr val="C00000"/>
              </a:solidFill>
            </a:rPr>
            <a:t>epistemologico</a:t>
          </a:r>
          <a:r>
            <a:rPr lang="it-IT" sz="2400" dirty="0"/>
            <a:t> tra prima e seconda parte</a:t>
          </a:r>
          <a:endParaRPr lang="en-US" sz="2400" dirty="0"/>
        </a:p>
      </dgm:t>
    </dgm:pt>
    <dgm:pt modelId="{2EB28E17-2C04-417E-8417-BE7C532887EE}" type="parTrans" cxnId="{5A08ECCC-8632-4E76-9E0B-B1300AFF06B0}">
      <dgm:prSet/>
      <dgm:spPr/>
      <dgm:t>
        <a:bodyPr/>
        <a:lstStyle/>
        <a:p>
          <a:endParaRPr lang="en-US"/>
        </a:p>
      </dgm:t>
    </dgm:pt>
    <dgm:pt modelId="{117AB8D4-2A37-40D1-B0B5-CED946D1011C}" type="sibTrans" cxnId="{5A08ECCC-8632-4E76-9E0B-B1300AFF06B0}">
      <dgm:prSet/>
      <dgm:spPr/>
      <dgm:t>
        <a:bodyPr/>
        <a:lstStyle/>
        <a:p>
          <a:pPr>
            <a:lnSpc>
              <a:spcPct val="100000"/>
            </a:lnSpc>
          </a:pPr>
          <a:endParaRPr lang="en-US"/>
        </a:p>
      </dgm:t>
    </dgm:pt>
    <dgm:pt modelId="{A0676E65-EB74-4F9F-B6F0-ECCCCA652341}">
      <dgm:prSet custT="1"/>
      <dgm:spPr/>
      <dgm:t>
        <a:bodyPr/>
        <a:lstStyle/>
        <a:p>
          <a:pPr>
            <a:lnSpc>
              <a:spcPct val="100000"/>
            </a:lnSpc>
          </a:pPr>
          <a:r>
            <a:rPr lang="it-IT" sz="2800" dirty="0"/>
            <a:t>Tiene conto: </a:t>
          </a:r>
          <a:endParaRPr lang="en-US" sz="2800" dirty="0"/>
        </a:p>
      </dgm:t>
    </dgm:pt>
    <dgm:pt modelId="{C23DCADC-987D-4EBB-83AF-EBE57991C87F}" type="parTrans" cxnId="{3CB80A10-E812-4949-8B29-512C2CCFA0A8}">
      <dgm:prSet/>
      <dgm:spPr/>
      <dgm:t>
        <a:bodyPr/>
        <a:lstStyle/>
        <a:p>
          <a:endParaRPr lang="en-US"/>
        </a:p>
      </dgm:t>
    </dgm:pt>
    <dgm:pt modelId="{96E38127-1E09-416E-9C93-3293D1D860A8}" type="sibTrans" cxnId="{3CB80A10-E812-4949-8B29-512C2CCFA0A8}">
      <dgm:prSet/>
      <dgm:spPr/>
      <dgm:t>
        <a:bodyPr/>
        <a:lstStyle/>
        <a:p>
          <a:pPr>
            <a:lnSpc>
              <a:spcPct val="100000"/>
            </a:lnSpc>
          </a:pPr>
          <a:endParaRPr lang="en-US"/>
        </a:p>
      </dgm:t>
    </dgm:pt>
    <dgm:pt modelId="{AA30CE85-5A91-4F00-841E-21C8B496E11D}">
      <dgm:prSet custT="1"/>
      <dgm:spPr/>
      <dgm:t>
        <a:bodyPr/>
        <a:lstStyle/>
        <a:p>
          <a:pPr>
            <a:lnSpc>
              <a:spcPct val="100000"/>
            </a:lnSpc>
          </a:pPr>
          <a:r>
            <a:rPr lang="it-IT" sz="1600" dirty="0"/>
            <a:t>delle </a:t>
          </a:r>
          <a:r>
            <a:rPr lang="it-IT" sz="1600" b="1" dirty="0">
              <a:solidFill>
                <a:srgbClr val="C00000"/>
              </a:solidFill>
            </a:rPr>
            <a:t>specificità</a:t>
          </a:r>
          <a:r>
            <a:rPr lang="it-IT" sz="1600" dirty="0"/>
            <a:t> del piano dell’offerta formativa dell’istituzione scolastica (articolazioni, opzioni, curvature, riferimento al curricolo, all’eventuale utilizzo delle quote di autonomia/flessibilità…) </a:t>
          </a:r>
          <a:endParaRPr lang="en-US" sz="1600" dirty="0"/>
        </a:p>
      </dgm:t>
    </dgm:pt>
    <dgm:pt modelId="{059B5242-AA51-4E2C-B42A-4C1D564116DA}" type="parTrans" cxnId="{0B250DDE-DE18-45BF-934E-EF22E88512A1}">
      <dgm:prSet/>
      <dgm:spPr/>
      <dgm:t>
        <a:bodyPr/>
        <a:lstStyle/>
        <a:p>
          <a:endParaRPr lang="en-US"/>
        </a:p>
      </dgm:t>
    </dgm:pt>
    <dgm:pt modelId="{7CEBE608-3774-49FD-A14B-7A4EDE84B651}" type="sibTrans" cxnId="{0B250DDE-DE18-45BF-934E-EF22E88512A1}">
      <dgm:prSet/>
      <dgm:spPr/>
      <dgm:t>
        <a:bodyPr/>
        <a:lstStyle/>
        <a:p>
          <a:pPr>
            <a:lnSpc>
              <a:spcPct val="100000"/>
            </a:lnSpc>
          </a:pPr>
          <a:endParaRPr lang="en-US"/>
        </a:p>
      </dgm:t>
    </dgm:pt>
    <dgm:pt modelId="{222D3D63-D483-4347-ABE0-3F593F28F780}">
      <dgm:prSet/>
      <dgm:spPr/>
      <dgm:t>
        <a:bodyPr/>
        <a:lstStyle/>
        <a:p>
          <a:pPr>
            <a:lnSpc>
              <a:spcPct val="100000"/>
            </a:lnSpc>
          </a:pPr>
          <a:r>
            <a:rPr lang="it-IT" b="1" dirty="0">
              <a:solidFill>
                <a:schemeClr val="bg1"/>
              </a:solidFill>
            </a:rPr>
            <a:t>della dotazione tecnologica e laboratoriale d’istituto</a:t>
          </a:r>
          <a:endParaRPr lang="en-US" b="1" dirty="0">
            <a:solidFill>
              <a:schemeClr val="bg1"/>
            </a:solidFill>
          </a:endParaRPr>
        </a:p>
      </dgm:t>
    </dgm:pt>
    <dgm:pt modelId="{4201562F-2B8A-47AF-8611-E47BA69288E1}" type="parTrans" cxnId="{C3D300F8-E542-419A-A67A-C3AAAECF792A}">
      <dgm:prSet/>
      <dgm:spPr/>
      <dgm:t>
        <a:bodyPr/>
        <a:lstStyle/>
        <a:p>
          <a:endParaRPr lang="en-US"/>
        </a:p>
      </dgm:t>
    </dgm:pt>
    <dgm:pt modelId="{B35342AC-F0F5-463C-8AA0-2DA3101001E5}" type="sibTrans" cxnId="{C3D300F8-E542-419A-A67A-C3AAAECF792A}">
      <dgm:prSet/>
      <dgm:spPr/>
      <dgm:t>
        <a:bodyPr/>
        <a:lstStyle/>
        <a:p>
          <a:endParaRPr lang="en-US"/>
        </a:p>
      </dgm:t>
    </dgm:pt>
    <dgm:pt modelId="{4AEF8202-1806-4A71-B6D5-8CB53AC5192E}" type="pres">
      <dgm:prSet presAssocID="{43E83300-B0E7-477D-983B-DF9B798F648C}" presName="root" presStyleCnt="0">
        <dgm:presLayoutVars>
          <dgm:dir/>
          <dgm:resizeHandles val="exact"/>
        </dgm:presLayoutVars>
      </dgm:prSet>
      <dgm:spPr/>
      <dgm:t>
        <a:bodyPr/>
        <a:lstStyle/>
        <a:p>
          <a:endParaRPr lang="it-IT"/>
        </a:p>
      </dgm:t>
    </dgm:pt>
    <dgm:pt modelId="{4FC51140-5C16-4E9F-9FD8-C412FA9D263C}" type="pres">
      <dgm:prSet presAssocID="{4B9129C0-977B-49CB-A214-14E0FE4B62C6}" presName="compNode" presStyleCnt="0"/>
      <dgm:spPr/>
    </dgm:pt>
    <dgm:pt modelId="{C01CA008-00AF-4D52-818B-79DF6C8CF49D}" type="pres">
      <dgm:prSet presAssocID="{4B9129C0-977B-49CB-A214-14E0FE4B62C6}" presName="bgRect" presStyleLbl="bgShp" presStyleIdx="0" presStyleCnt="4"/>
      <dgm:spPr/>
    </dgm:pt>
    <dgm:pt modelId="{DFFA527B-908D-47E8-AD46-CDABDBDB74AD}" type="pres">
      <dgm:prSet presAssocID="{4B9129C0-977B-49CB-A214-14E0FE4B62C6}"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xmlns=""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xmlns="" id="0" name="" descr="Close"/>
        </a:ext>
      </dgm:extLst>
    </dgm:pt>
    <dgm:pt modelId="{A01A323F-95B1-469E-89F4-C7083C465EB3}" type="pres">
      <dgm:prSet presAssocID="{4B9129C0-977B-49CB-A214-14E0FE4B62C6}" presName="spaceRect" presStyleCnt="0"/>
      <dgm:spPr/>
    </dgm:pt>
    <dgm:pt modelId="{58EB7BAF-B3B2-440A-B41E-65DDF70D10D5}" type="pres">
      <dgm:prSet presAssocID="{4B9129C0-977B-49CB-A214-14E0FE4B62C6}" presName="parTx" presStyleLbl="revTx" presStyleIdx="0" presStyleCnt="4">
        <dgm:presLayoutVars>
          <dgm:chMax val="0"/>
          <dgm:chPref val="0"/>
        </dgm:presLayoutVars>
      </dgm:prSet>
      <dgm:spPr/>
      <dgm:t>
        <a:bodyPr/>
        <a:lstStyle/>
        <a:p>
          <a:endParaRPr lang="it-IT"/>
        </a:p>
      </dgm:t>
    </dgm:pt>
    <dgm:pt modelId="{BE613888-65DE-4AC4-AED7-8FC5785D498E}" type="pres">
      <dgm:prSet presAssocID="{117AB8D4-2A37-40D1-B0B5-CED946D1011C}" presName="sibTrans" presStyleCnt="0"/>
      <dgm:spPr/>
    </dgm:pt>
    <dgm:pt modelId="{FCA2988B-F9DE-4D33-98C9-3FE7900525E2}" type="pres">
      <dgm:prSet presAssocID="{A0676E65-EB74-4F9F-B6F0-ECCCCA652341}" presName="compNode" presStyleCnt="0"/>
      <dgm:spPr/>
    </dgm:pt>
    <dgm:pt modelId="{869FA702-AED1-4B96-9636-5E90C033281A}" type="pres">
      <dgm:prSet presAssocID="{A0676E65-EB74-4F9F-B6F0-ECCCCA652341}" presName="bgRect" presStyleLbl="bgShp" presStyleIdx="1" presStyleCnt="4" custFlipVert="1" custScaleY="67300"/>
      <dgm:spPr/>
    </dgm:pt>
    <dgm:pt modelId="{DDCDFB31-A928-4311-B7BE-555E1DCEB00F}" type="pres">
      <dgm:prSet presAssocID="{A0676E65-EB74-4F9F-B6F0-ECCCCA652341}"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xmlns=""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xmlns="" id="0" name="" descr="Key"/>
        </a:ext>
      </dgm:extLst>
    </dgm:pt>
    <dgm:pt modelId="{A83C079F-433E-4177-A382-0C8558DECF71}" type="pres">
      <dgm:prSet presAssocID="{A0676E65-EB74-4F9F-B6F0-ECCCCA652341}" presName="spaceRect" presStyleCnt="0"/>
      <dgm:spPr/>
    </dgm:pt>
    <dgm:pt modelId="{F684AD24-C26E-46B8-AAE6-6452FEB0ED2D}" type="pres">
      <dgm:prSet presAssocID="{A0676E65-EB74-4F9F-B6F0-ECCCCA652341}" presName="parTx" presStyleLbl="revTx" presStyleIdx="1" presStyleCnt="4">
        <dgm:presLayoutVars>
          <dgm:chMax val="0"/>
          <dgm:chPref val="0"/>
        </dgm:presLayoutVars>
      </dgm:prSet>
      <dgm:spPr/>
      <dgm:t>
        <a:bodyPr/>
        <a:lstStyle/>
        <a:p>
          <a:endParaRPr lang="it-IT"/>
        </a:p>
      </dgm:t>
    </dgm:pt>
    <dgm:pt modelId="{CD02368C-C378-46A8-86AC-662EF779DAD6}" type="pres">
      <dgm:prSet presAssocID="{96E38127-1E09-416E-9C93-3293D1D860A8}" presName="sibTrans" presStyleCnt="0"/>
      <dgm:spPr/>
    </dgm:pt>
    <dgm:pt modelId="{EB4A4B08-5260-407C-9F45-B7FFC1D47274}" type="pres">
      <dgm:prSet presAssocID="{AA30CE85-5A91-4F00-841E-21C8B496E11D}" presName="compNode" presStyleCnt="0"/>
      <dgm:spPr/>
    </dgm:pt>
    <dgm:pt modelId="{F1CB893E-5616-4C0A-AFEC-A4A6DB6529C7}" type="pres">
      <dgm:prSet presAssocID="{AA30CE85-5A91-4F00-841E-21C8B496E11D}" presName="bgRect" presStyleLbl="bgShp" presStyleIdx="2" presStyleCnt="4"/>
      <dgm:spPr/>
    </dgm:pt>
    <dgm:pt modelId="{458AE5DC-425E-462A-990A-200EA25303AD}" type="pres">
      <dgm:prSet presAssocID="{AA30CE85-5A91-4F00-841E-21C8B496E11D}"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xmlns="" val="0"/>
              </a:ext>
              <a:ext uri="{96DAC541-7B7A-43D3-8B79-37D633B846F1}">
                <asvg:svgBlip xmlns:asvg="http://schemas.microsoft.com/office/drawing/2016/SVG/main" xmlns="" r:embed="rId6"/>
              </a:ext>
            </a:extLst>
          </a:blip>
          <a:stretch>
            <a:fillRect/>
          </a:stretch>
        </a:blipFill>
        <a:ln>
          <a:noFill/>
        </a:ln>
      </dgm:spPr>
      <dgm:extLst>
        <a:ext uri="{E40237B7-FDA0-4F09-8148-C483321AD2D9}">
          <dgm14:cNvPr xmlns:dgm14="http://schemas.microsoft.com/office/drawing/2010/diagram" xmlns="" id="0" name="" descr="Checkmark"/>
        </a:ext>
      </dgm:extLst>
    </dgm:pt>
    <dgm:pt modelId="{D69368D8-B975-4205-A94B-FE37AF430EC4}" type="pres">
      <dgm:prSet presAssocID="{AA30CE85-5A91-4F00-841E-21C8B496E11D}" presName="spaceRect" presStyleCnt="0"/>
      <dgm:spPr/>
    </dgm:pt>
    <dgm:pt modelId="{27DDB794-C2B5-4D6B-AB7A-4FEC3DFC2877}" type="pres">
      <dgm:prSet presAssocID="{AA30CE85-5A91-4F00-841E-21C8B496E11D}" presName="parTx" presStyleLbl="revTx" presStyleIdx="2" presStyleCnt="4">
        <dgm:presLayoutVars>
          <dgm:chMax val="0"/>
          <dgm:chPref val="0"/>
        </dgm:presLayoutVars>
      </dgm:prSet>
      <dgm:spPr/>
      <dgm:t>
        <a:bodyPr/>
        <a:lstStyle/>
        <a:p>
          <a:endParaRPr lang="it-IT"/>
        </a:p>
      </dgm:t>
    </dgm:pt>
    <dgm:pt modelId="{98E8B040-01C3-469C-A9B0-4AA267D9A340}" type="pres">
      <dgm:prSet presAssocID="{7CEBE608-3774-49FD-A14B-7A4EDE84B651}" presName="sibTrans" presStyleCnt="0"/>
      <dgm:spPr/>
    </dgm:pt>
    <dgm:pt modelId="{94F07521-EF89-48C9-98B8-A53C4BBB5A7E}" type="pres">
      <dgm:prSet presAssocID="{222D3D63-D483-4347-ABE0-3F593F28F780}" presName="compNode" presStyleCnt="0"/>
      <dgm:spPr/>
    </dgm:pt>
    <dgm:pt modelId="{1E29DEE6-4BF7-474D-A65A-9330FFCF0576}" type="pres">
      <dgm:prSet presAssocID="{222D3D63-D483-4347-ABE0-3F593F28F780}" presName="bgRect" presStyleLbl="bgShp" presStyleIdx="3" presStyleCnt="4"/>
      <dgm:spPr/>
    </dgm:pt>
    <dgm:pt modelId="{9C6EE26B-8BDC-4F27-93A4-5E4E25A06410}" type="pres">
      <dgm:prSet presAssocID="{222D3D63-D483-4347-ABE0-3F593F28F780}"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xmlns="" val="0"/>
              </a:ext>
              <a:ext uri="{96DAC541-7B7A-43D3-8B79-37D633B846F1}">
                <asvg:svgBlip xmlns:asvg="http://schemas.microsoft.com/office/drawing/2016/SVG/main" xmlns="" r:embed="rId8"/>
              </a:ext>
            </a:extLst>
          </a:blip>
          <a:stretch>
            <a:fillRect/>
          </a:stretch>
        </a:blipFill>
        <a:ln>
          <a:noFill/>
        </a:ln>
      </dgm:spPr>
      <dgm:extLst>
        <a:ext uri="{E40237B7-FDA0-4F09-8148-C483321AD2D9}">
          <dgm14:cNvPr xmlns:dgm14="http://schemas.microsoft.com/office/drawing/2010/diagram" xmlns="" id="0" name="" descr="Home"/>
        </a:ext>
      </dgm:extLst>
    </dgm:pt>
    <dgm:pt modelId="{8F4CCDED-1405-4265-AB56-2E1CDAB616C5}" type="pres">
      <dgm:prSet presAssocID="{222D3D63-D483-4347-ABE0-3F593F28F780}" presName="spaceRect" presStyleCnt="0"/>
      <dgm:spPr/>
    </dgm:pt>
    <dgm:pt modelId="{425F623B-3921-4351-8D18-1B66049CE215}" type="pres">
      <dgm:prSet presAssocID="{222D3D63-D483-4347-ABE0-3F593F28F780}" presName="parTx" presStyleLbl="revTx" presStyleIdx="3" presStyleCnt="4">
        <dgm:presLayoutVars>
          <dgm:chMax val="0"/>
          <dgm:chPref val="0"/>
        </dgm:presLayoutVars>
      </dgm:prSet>
      <dgm:spPr/>
      <dgm:t>
        <a:bodyPr/>
        <a:lstStyle/>
        <a:p>
          <a:endParaRPr lang="it-IT"/>
        </a:p>
      </dgm:t>
    </dgm:pt>
  </dgm:ptLst>
  <dgm:cxnLst>
    <dgm:cxn modelId="{3CB80A10-E812-4949-8B29-512C2CCFA0A8}" srcId="{43E83300-B0E7-477D-983B-DF9B798F648C}" destId="{A0676E65-EB74-4F9F-B6F0-ECCCCA652341}" srcOrd="1" destOrd="0" parTransId="{C23DCADC-987D-4EBB-83AF-EBE57991C87F}" sibTransId="{96E38127-1E09-416E-9C93-3293D1D860A8}"/>
    <dgm:cxn modelId="{0B250DDE-DE18-45BF-934E-EF22E88512A1}" srcId="{43E83300-B0E7-477D-983B-DF9B798F648C}" destId="{AA30CE85-5A91-4F00-841E-21C8B496E11D}" srcOrd="2" destOrd="0" parTransId="{059B5242-AA51-4E2C-B42A-4C1D564116DA}" sibTransId="{7CEBE608-3774-49FD-A14B-7A4EDE84B651}"/>
    <dgm:cxn modelId="{F18984C4-124B-4454-81EE-2F720B346C20}" type="presOf" srcId="{A0676E65-EB74-4F9F-B6F0-ECCCCA652341}" destId="{F684AD24-C26E-46B8-AAE6-6452FEB0ED2D}" srcOrd="0" destOrd="0" presId="urn:microsoft.com/office/officeart/2018/2/layout/IconVerticalSolidList"/>
    <dgm:cxn modelId="{5A08ECCC-8632-4E76-9E0B-B1300AFF06B0}" srcId="{43E83300-B0E7-477D-983B-DF9B798F648C}" destId="{4B9129C0-977B-49CB-A214-14E0FE4B62C6}" srcOrd="0" destOrd="0" parTransId="{2EB28E17-2C04-417E-8417-BE7C532887EE}" sibTransId="{117AB8D4-2A37-40D1-B0B5-CED946D1011C}"/>
    <dgm:cxn modelId="{6B090893-8D34-4657-BA1A-8506FBED837C}" type="presOf" srcId="{AA30CE85-5A91-4F00-841E-21C8B496E11D}" destId="{27DDB794-C2B5-4D6B-AB7A-4FEC3DFC2877}" srcOrd="0" destOrd="0" presId="urn:microsoft.com/office/officeart/2018/2/layout/IconVerticalSolidList"/>
    <dgm:cxn modelId="{DFFC781C-195F-48CE-8B36-41FBE3376E4D}" type="presOf" srcId="{43E83300-B0E7-477D-983B-DF9B798F648C}" destId="{4AEF8202-1806-4A71-B6D5-8CB53AC5192E}" srcOrd="0" destOrd="0" presId="urn:microsoft.com/office/officeart/2018/2/layout/IconVerticalSolidList"/>
    <dgm:cxn modelId="{D9ADC2C0-5E6D-420F-8991-2A6290B11ABB}" type="presOf" srcId="{222D3D63-D483-4347-ABE0-3F593F28F780}" destId="{425F623B-3921-4351-8D18-1B66049CE215}" srcOrd="0" destOrd="0" presId="urn:microsoft.com/office/officeart/2018/2/layout/IconVerticalSolidList"/>
    <dgm:cxn modelId="{C3D300F8-E542-419A-A67A-C3AAAECF792A}" srcId="{43E83300-B0E7-477D-983B-DF9B798F648C}" destId="{222D3D63-D483-4347-ABE0-3F593F28F780}" srcOrd="3" destOrd="0" parTransId="{4201562F-2B8A-47AF-8611-E47BA69288E1}" sibTransId="{B35342AC-F0F5-463C-8AA0-2DA3101001E5}"/>
    <dgm:cxn modelId="{4DFFD315-8E9A-48A8-A503-2B5DE3FC8F6E}" type="presOf" srcId="{4B9129C0-977B-49CB-A214-14E0FE4B62C6}" destId="{58EB7BAF-B3B2-440A-B41E-65DDF70D10D5}" srcOrd="0" destOrd="0" presId="urn:microsoft.com/office/officeart/2018/2/layout/IconVerticalSolidList"/>
    <dgm:cxn modelId="{6E13E6D7-8C89-4349-A132-B41CB845A2F6}" type="presParOf" srcId="{4AEF8202-1806-4A71-B6D5-8CB53AC5192E}" destId="{4FC51140-5C16-4E9F-9FD8-C412FA9D263C}" srcOrd="0" destOrd="0" presId="urn:microsoft.com/office/officeart/2018/2/layout/IconVerticalSolidList"/>
    <dgm:cxn modelId="{3C51805B-D86F-45E7-B6DA-D808AC9234B1}" type="presParOf" srcId="{4FC51140-5C16-4E9F-9FD8-C412FA9D263C}" destId="{C01CA008-00AF-4D52-818B-79DF6C8CF49D}" srcOrd="0" destOrd="0" presId="urn:microsoft.com/office/officeart/2018/2/layout/IconVerticalSolidList"/>
    <dgm:cxn modelId="{6D7CCB0A-39C2-47DA-A7E3-3D6FBEF82D3F}" type="presParOf" srcId="{4FC51140-5C16-4E9F-9FD8-C412FA9D263C}" destId="{DFFA527B-908D-47E8-AD46-CDABDBDB74AD}" srcOrd="1" destOrd="0" presId="urn:microsoft.com/office/officeart/2018/2/layout/IconVerticalSolidList"/>
    <dgm:cxn modelId="{9610C3A3-D526-44E5-B069-02E71784558D}" type="presParOf" srcId="{4FC51140-5C16-4E9F-9FD8-C412FA9D263C}" destId="{A01A323F-95B1-469E-89F4-C7083C465EB3}" srcOrd="2" destOrd="0" presId="urn:microsoft.com/office/officeart/2018/2/layout/IconVerticalSolidList"/>
    <dgm:cxn modelId="{0E0830F8-383C-4B08-ADA3-29A60EE02E03}" type="presParOf" srcId="{4FC51140-5C16-4E9F-9FD8-C412FA9D263C}" destId="{58EB7BAF-B3B2-440A-B41E-65DDF70D10D5}" srcOrd="3" destOrd="0" presId="urn:microsoft.com/office/officeart/2018/2/layout/IconVerticalSolidList"/>
    <dgm:cxn modelId="{5C8D4F52-9C07-4CC5-8D7B-7994BBE366F8}" type="presParOf" srcId="{4AEF8202-1806-4A71-B6D5-8CB53AC5192E}" destId="{BE613888-65DE-4AC4-AED7-8FC5785D498E}" srcOrd="1" destOrd="0" presId="urn:microsoft.com/office/officeart/2018/2/layout/IconVerticalSolidList"/>
    <dgm:cxn modelId="{844F532E-5362-475A-BC7A-19648D58FC71}" type="presParOf" srcId="{4AEF8202-1806-4A71-B6D5-8CB53AC5192E}" destId="{FCA2988B-F9DE-4D33-98C9-3FE7900525E2}" srcOrd="2" destOrd="0" presId="urn:microsoft.com/office/officeart/2018/2/layout/IconVerticalSolidList"/>
    <dgm:cxn modelId="{63CD6288-156A-4F7D-A4A1-C5AACCB4ACC4}" type="presParOf" srcId="{FCA2988B-F9DE-4D33-98C9-3FE7900525E2}" destId="{869FA702-AED1-4B96-9636-5E90C033281A}" srcOrd="0" destOrd="0" presId="urn:microsoft.com/office/officeart/2018/2/layout/IconVerticalSolidList"/>
    <dgm:cxn modelId="{B6CA012E-C4D6-4BCD-9A87-EF9BE713B3BB}" type="presParOf" srcId="{FCA2988B-F9DE-4D33-98C9-3FE7900525E2}" destId="{DDCDFB31-A928-4311-B7BE-555E1DCEB00F}" srcOrd="1" destOrd="0" presId="urn:microsoft.com/office/officeart/2018/2/layout/IconVerticalSolidList"/>
    <dgm:cxn modelId="{D30B00B8-83E5-4E29-BB9D-52BA40439076}" type="presParOf" srcId="{FCA2988B-F9DE-4D33-98C9-3FE7900525E2}" destId="{A83C079F-433E-4177-A382-0C8558DECF71}" srcOrd="2" destOrd="0" presId="urn:microsoft.com/office/officeart/2018/2/layout/IconVerticalSolidList"/>
    <dgm:cxn modelId="{D54BD801-0890-4497-933D-7DE309AF9971}" type="presParOf" srcId="{FCA2988B-F9DE-4D33-98C9-3FE7900525E2}" destId="{F684AD24-C26E-46B8-AAE6-6452FEB0ED2D}" srcOrd="3" destOrd="0" presId="urn:microsoft.com/office/officeart/2018/2/layout/IconVerticalSolidList"/>
    <dgm:cxn modelId="{CCA76418-62BA-4856-AAE2-B89A532FF3E9}" type="presParOf" srcId="{4AEF8202-1806-4A71-B6D5-8CB53AC5192E}" destId="{CD02368C-C378-46A8-86AC-662EF779DAD6}" srcOrd="3" destOrd="0" presId="urn:microsoft.com/office/officeart/2018/2/layout/IconVerticalSolidList"/>
    <dgm:cxn modelId="{493409A2-E85C-4845-AAD3-D7D8B5F22F8C}" type="presParOf" srcId="{4AEF8202-1806-4A71-B6D5-8CB53AC5192E}" destId="{EB4A4B08-5260-407C-9F45-B7FFC1D47274}" srcOrd="4" destOrd="0" presId="urn:microsoft.com/office/officeart/2018/2/layout/IconVerticalSolidList"/>
    <dgm:cxn modelId="{D3B1DEE6-45FC-4F8D-A0C2-233A641BE675}" type="presParOf" srcId="{EB4A4B08-5260-407C-9F45-B7FFC1D47274}" destId="{F1CB893E-5616-4C0A-AFEC-A4A6DB6529C7}" srcOrd="0" destOrd="0" presId="urn:microsoft.com/office/officeart/2018/2/layout/IconVerticalSolidList"/>
    <dgm:cxn modelId="{F735C988-4AD1-492B-9189-458035DDC15B}" type="presParOf" srcId="{EB4A4B08-5260-407C-9F45-B7FFC1D47274}" destId="{458AE5DC-425E-462A-990A-200EA25303AD}" srcOrd="1" destOrd="0" presId="urn:microsoft.com/office/officeart/2018/2/layout/IconVerticalSolidList"/>
    <dgm:cxn modelId="{1582EC49-4475-46AE-B118-72DFD892B78B}" type="presParOf" srcId="{EB4A4B08-5260-407C-9F45-B7FFC1D47274}" destId="{D69368D8-B975-4205-A94B-FE37AF430EC4}" srcOrd="2" destOrd="0" presId="urn:microsoft.com/office/officeart/2018/2/layout/IconVerticalSolidList"/>
    <dgm:cxn modelId="{CC7FDB0F-CC86-43C7-B418-CDAFDE802056}" type="presParOf" srcId="{EB4A4B08-5260-407C-9F45-B7FFC1D47274}" destId="{27DDB794-C2B5-4D6B-AB7A-4FEC3DFC2877}" srcOrd="3" destOrd="0" presId="urn:microsoft.com/office/officeart/2018/2/layout/IconVerticalSolidList"/>
    <dgm:cxn modelId="{D30000F1-4C15-4D92-90FB-F7A6B1ACD85D}" type="presParOf" srcId="{4AEF8202-1806-4A71-B6D5-8CB53AC5192E}" destId="{98E8B040-01C3-469C-A9B0-4AA267D9A340}" srcOrd="5" destOrd="0" presId="urn:microsoft.com/office/officeart/2018/2/layout/IconVerticalSolidList"/>
    <dgm:cxn modelId="{2952EA9D-7AA4-4CA4-99EB-732AA587B9E3}" type="presParOf" srcId="{4AEF8202-1806-4A71-B6D5-8CB53AC5192E}" destId="{94F07521-EF89-48C9-98B8-A53C4BBB5A7E}" srcOrd="6" destOrd="0" presId="urn:microsoft.com/office/officeart/2018/2/layout/IconVerticalSolidList"/>
    <dgm:cxn modelId="{F388B93B-B305-4467-B06C-960A992F4016}" type="presParOf" srcId="{94F07521-EF89-48C9-98B8-A53C4BBB5A7E}" destId="{1E29DEE6-4BF7-474D-A65A-9330FFCF0576}" srcOrd="0" destOrd="0" presId="urn:microsoft.com/office/officeart/2018/2/layout/IconVerticalSolidList"/>
    <dgm:cxn modelId="{F278CA37-0E4A-44AF-A795-31F737E1D348}" type="presParOf" srcId="{94F07521-EF89-48C9-98B8-A53C4BBB5A7E}" destId="{9C6EE26B-8BDC-4F27-93A4-5E4E25A06410}" srcOrd="1" destOrd="0" presId="urn:microsoft.com/office/officeart/2018/2/layout/IconVerticalSolidList"/>
    <dgm:cxn modelId="{FFFD1269-C03B-43E4-B26C-731623AF11BE}" type="presParOf" srcId="{94F07521-EF89-48C9-98B8-A53C4BBB5A7E}" destId="{8F4CCDED-1405-4265-AB56-2E1CDAB616C5}" srcOrd="2" destOrd="0" presId="urn:microsoft.com/office/officeart/2018/2/layout/IconVerticalSolidList"/>
    <dgm:cxn modelId="{7DAFE240-491B-4E14-B3A5-9DFF520902E6}" type="presParOf" srcId="{94F07521-EF89-48C9-98B8-A53C4BBB5A7E}" destId="{425F623B-3921-4351-8D18-1B66049CE215}" srcOrd="3" destOrd="0" presId="urn:microsoft.com/office/officeart/2018/2/layout/IconVerticalSolidList"/>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A8F30464-3F34-437C-AB9E-109DBBEC49A4}" type="datetimeFigureOut">
              <a:rPr lang="it-IT" smtClean="0"/>
              <a:pPr/>
              <a:t>04/04/2019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6A2F70D-483F-43D5-BCD2-38CEA0E06244}" type="slidenum">
              <a:rPr lang="it-IT" smtClean="0"/>
              <a:pPr/>
              <a:t>‹N›</a:t>
            </a:fld>
            <a:endParaRPr lang="it-IT"/>
          </a:p>
        </p:txBody>
      </p:sp>
    </p:spTree>
    <p:extLst>
      <p:ext uri="{BB962C8B-B14F-4D97-AF65-F5344CB8AC3E}">
        <p14:creationId xmlns:p14="http://schemas.microsoft.com/office/powerpoint/2010/main" xmlns="" val="3996343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A8F30464-3F34-437C-AB9E-109DBBEC49A4}" type="datetimeFigureOut">
              <a:rPr lang="it-IT" smtClean="0"/>
              <a:pPr/>
              <a:t>04/04/2019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6A2F70D-483F-43D5-BCD2-38CEA0E06244}" type="slidenum">
              <a:rPr lang="it-IT" smtClean="0"/>
              <a:pPr/>
              <a:t>‹N›</a:t>
            </a:fld>
            <a:endParaRPr lang="it-IT"/>
          </a:p>
        </p:txBody>
      </p:sp>
    </p:spTree>
    <p:extLst>
      <p:ext uri="{BB962C8B-B14F-4D97-AF65-F5344CB8AC3E}">
        <p14:creationId xmlns:p14="http://schemas.microsoft.com/office/powerpoint/2010/main" xmlns="" val="894446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A8F30464-3F34-437C-AB9E-109DBBEC49A4}" type="datetimeFigureOut">
              <a:rPr lang="it-IT" smtClean="0"/>
              <a:pPr/>
              <a:t>04/04/2019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6A2F70D-483F-43D5-BCD2-38CEA0E06244}" type="slidenum">
              <a:rPr lang="it-IT" smtClean="0"/>
              <a:pPr/>
              <a:t>‹N›</a:t>
            </a:fld>
            <a:endParaRPr lang="it-IT"/>
          </a:p>
        </p:txBody>
      </p:sp>
    </p:spTree>
    <p:extLst>
      <p:ext uri="{BB962C8B-B14F-4D97-AF65-F5344CB8AC3E}">
        <p14:creationId xmlns:p14="http://schemas.microsoft.com/office/powerpoint/2010/main" xmlns="" val="16537783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it-IT"/>
              <a:t>Fare clic per modificare lo stile del titolo dello schema</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A8F30464-3F34-437C-AB9E-109DBBEC49A4}" type="datetimeFigureOut">
              <a:rPr lang="it-IT" smtClean="0"/>
              <a:pPr/>
              <a:t>04/04/2019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6A2F70D-483F-43D5-BCD2-38CEA0E06244}" type="slidenum">
              <a:rPr lang="it-IT" smtClean="0"/>
              <a:pPr/>
              <a:t>‹N›</a:t>
            </a:fld>
            <a:endParaRPr lang="it-IT"/>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xmlns="" val="23898486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A8F30464-3F34-437C-AB9E-109DBBEC49A4}" type="datetimeFigureOut">
              <a:rPr lang="it-IT" smtClean="0"/>
              <a:pPr/>
              <a:t>04/04/2019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6A2F70D-483F-43D5-BCD2-38CEA0E06244}" type="slidenum">
              <a:rPr lang="it-IT" smtClean="0"/>
              <a:pPr/>
              <a:t>‹N›</a:t>
            </a:fld>
            <a:endParaRPr lang="it-IT"/>
          </a:p>
        </p:txBody>
      </p:sp>
    </p:spTree>
    <p:extLst>
      <p:ext uri="{BB962C8B-B14F-4D97-AF65-F5344CB8AC3E}">
        <p14:creationId xmlns:p14="http://schemas.microsoft.com/office/powerpoint/2010/main" xmlns="" val="39315768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it-IT"/>
              <a:t>Fare clic per modificare lo stile del titolo dello schema</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3" name="Date Placeholder 2"/>
          <p:cNvSpPr>
            <a:spLocks noGrp="1"/>
          </p:cNvSpPr>
          <p:nvPr>
            <p:ph type="dt" sz="half" idx="10"/>
          </p:nvPr>
        </p:nvSpPr>
        <p:spPr/>
        <p:txBody>
          <a:bodyPr/>
          <a:lstStyle/>
          <a:p>
            <a:fld id="{A8F30464-3F34-437C-AB9E-109DBBEC49A4}" type="datetimeFigureOut">
              <a:rPr lang="it-IT" smtClean="0"/>
              <a:pPr/>
              <a:t>04/04/2019</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D6A2F70D-483F-43D5-BCD2-38CEA0E06244}" type="slidenum">
              <a:rPr lang="it-IT" smtClean="0"/>
              <a:pPr/>
              <a:t>‹N›</a:t>
            </a:fld>
            <a:endParaRPr lang="it-IT"/>
          </a:p>
        </p:txBody>
      </p:sp>
    </p:spTree>
    <p:extLst>
      <p:ext uri="{BB962C8B-B14F-4D97-AF65-F5344CB8AC3E}">
        <p14:creationId xmlns:p14="http://schemas.microsoft.com/office/powerpoint/2010/main" xmlns="" val="12951221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it-IT"/>
              <a:t>Fare clic per modificare lo stile del titolo dello schema</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3" name="Date Placeholder 2"/>
          <p:cNvSpPr>
            <a:spLocks noGrp="1"/>
          </p:cNvSpPr>
          <p:nvPr>
            <p:ph type="dt" sz="half" idx="10"/>
          </p:nvPr>
        </p:nvSpPr>
        <p:spPr/>
        <p:txBody>
          <a:bodyPr/>
          <a:lstStyle/>
          <a:p>
            <a:fld id="{A8F30464-3F34-437C-AB9E-109DBBEC49A4}" type="datetimeFigureOut">
              <a:rPr lang="it-IT" smtClean="0"/>
              <a:pPr/>
              <a:t>04/04/2019</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D6A2F70D-483F-43D5-BCD2-38CEA0E06244}" type="slidenum">
              <a:rPr lang="it-IT" smtClean="0"/>
              <a:pPr/>
              <a:t>‹N›</a:t>
            </a:fld>
            <a:endParaRPr lang="it-IT"/>
          </a:p>
        </p:txBody>
      </p:sp>
    </p:spTree>
    <p:extLst>
      <p:ext uri="{BB962C8B-B14F-4D97-AF65-F5344CB8AC3E}">
        <p14:creationId xmlns:p14="http://schemas.microsoft.com/office/powerpoint/2010/main" xmlns="" val="11249031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8F30464-3F34-437C-AB9E-109DBBEC49A4}" type="datetimeFigureOut">
              <a:rPr lang="it-IT" smtClean="0"/>
              <a:pPr/>
              <a:t>04/04/2019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6A2F70D-483F-43D5-BCD2-38CEA0E06244}" type="slidenum">
              <a:rPr lang="it-IT" smtClean="0"/>
              <a:pPr/>
              <a:t>‹N›</a:t>
            </a:fld>
            <a:endParaRPr lang="it-IT"/>
          </a:p>
        </p:txBody>
      </p:sp>
    </p:spTree>
    <p:extLst>
      <p:ext uri="{BB962C8B-B14F-4D97-AF65-F5344CB8AC3E}">
        <p14:creationId xmlns:p14="http://schemas.microsoft.com/office/powerpoint/2010/main" xmlns="" val="30482837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it-IT"/>
              <a:t>Fare clic per modificare lo stile del titolo dello schema</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8F30464-3F34-437C-AB9E-109DBBEC49A4}" type="datetimeFigureOut">
              <a:rPr lang="it-IT" smtClean="0"/>
              <a:pPr/>
              <a:t>04/04/2019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6A2F70D-483F-43D5-BCD2-38CEA0E06244}" type="slidenum">
              <a:rPr lang="it-IT" smtClean="0"/>
              <a:pPr/>
              <a:t>‹N›</a:t>
            </a:fld>
            <a:endParaRPr lang="it-IT"/>
          </a:p>
        </p:txBody>
      </p:sp>
    </p:spTree>
    <p:extLst>
      <p:ext uri="{BB962C8B-B14F-4D97-AF65-F5344CB8AC3E}">
        <p14:creationId xmlns:p14="http://schemas.microsoft.com/office/powerpoint/2010/main" xmlns="" val="1376938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8F30464-3F34-437C-AB9E-109DBBEC49A4}" type="datetimeFigureOut">
              <a:rPr lang="it-IT" smtClean="0"/>
              <a:pPr/>
              <a:t>04/04/2019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6A2F70D-483F-43D5-BCD2-38CEA0E06244}" type="slidenum">
              <a:rPr lang="it-IT" smtClean="0"/>
              <a:pPr/>
              <a:t>‹N›</a:t>
            </a:fld>
            <a:endParaRPr lang="it-IT"/>
          </a:p>
        </p:txBody>
      </p:sp>
    </p:spTree>
    <p:extLst>
      <p:ext uri="{BB962C8B-B14F-4D97-AF65-F5344CB8AC3E}">
        <p14:creationId xmlns:p14="http://schemas.microsoft.com/office/powerpoint/2010/main" xmlns="" val="1945004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A8F30464-3F34-437C-AB9E-109DBBEC49A4}" type="datetimeFigureOut">
              <a:rPr lang="it-IT" smtClean="0"/>
              <a:pPr/>
              <a:t>04/04/2019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6A2F70D-483F-43D5-BCD2-38CEA0E06244}" type="slidenum">
              <a:rPr lang="it-IT" smtClean="0"/>
              <a:pPr/>
              <a:t>‹N›</a:t>
            </a:fld>
            <a:endParaRPr lang="it-IT"/>
          </a:p>
        </p:txBody>
      </p:sp>
    </p:spTree>
    <p:extLst>
      <p:ext uri="{BB962C8B-B14F-4D97-AF65-F5344CB8AC3E}">
        <p14:creationId xmlns:p14="http://schemas.microsoft.com/office/powerpoint/2010/main" xmlns="" val="306623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it-IT"/>
              <a:t>Fare clic per modificare lo stile del titolo dello schema</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A8F30464-3F34-437C-AB9E-109DBBEC49A4}" type="datetimeFigureOut">
              <a:rPr lang="it-IT" smtClean="0"/>
              <a:pPr/>
              <a:t>04/04/2019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6A2F70D-483F-43D5-BCD2-38CEA0E06244}" type="slidenum">
              <a:rPr lang="it-IT" smtClean="0"/>
              <a:pPr/>
              <a:t>‹N›</a:t>
            </a:fld>
            <a:endParaRPr lang="it-IT"/>
          </a:p>
        </p:txBody>
      </p:sp>
    </p:spTree>
    <p:extLst>
      <p:ext uri="{BB962C8B-B14F-4D97-AF65-F5344CB8AC3E}">
        <p14:creationId xmlns:p14="http://schemas.microsoft.com/office/powerpoint/2010/main" xmlns="" val="3159835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2" name="Content Placeholder 3"/>
          <p:cNvSpPr>
            <a:spLocks noGrp="1"/>
          </p:cNvSpPr>
          <p:nvPr>
            <p:ph sz="quarter" idx="13"/>
          </p:nvPr>
        </p:nvSpPr>
        <p:spPr>
          <a:xfrm>
            <a:off x="913774" y="3051012"/>
            <a:ext cx="5106027" cy="2740187"/>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3" name="Content Placeholder 5"/>
          <p:cNvSpPr>
            <a:spLocks noGrp="1"/>
          </p:cNvSpPr>
          <p:nvPr>
            <p:ph sz="quarter" idx="14"/>
          </p:nvPr>
        </p:nvSpPr>
        <p:spPr>
          <a:xfrm>
            <a:off x="6172200" y="3051012"/>
            <a:ext cx="5105401" cy="2740187"/>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A8F30464-3F34-437C-AB9E-109DBBEC49A4}" type="datetimeFigureOut">
              <a:rPr lang="it-IT" smtClean="0"/>
              <a:pPr/>
              <a:t>04/04/2019</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D6A2F70D-483F-43D5-BCD2-38CEA0E06244}" type="slidenum">
              <a:rPr lang="it-IT" smtClean="0"/>
              <a:pPr/>
              <a:t>‹N›</a:t>
            </a:fld>
            <a:endParaRPr lang="it-IT"/>
          </a:p>
        </p:txBody>
      </p:sp>
    </p:spTree>
    <p:extLst>
      <p:ext uri="{BB962C8B-B14F-4D97-AF65-F5344CB8AC3E}">
        <p14:creationId xmlns:p14="http://schemas.microsoft.com/office/powerpoint/2010/main" xmlns="" val="139355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A8F30464-3F34-437C-AB9E-109DBBEC49A4}" type="datetimeFigureOut">
              <a:rPr lang="it-IT" smtClean="0"/>
              <a:pPr/>
              <a:t>04/04/2019</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D6A2F70D-483F-43D5-BCD2-38CEA0E06244}" type="slidenum">
              <a:rPr lang="it-IT" smtClean="0"/>
              <a:pPr/>
              <a:t>‹N›</a:t>
            </a:fld>
            <a:endParaRPr lang="it-IT"/>
          </a:p>
        </p:txBody>
      </p:sp>
    </p:spTree>
    <p:extLst>
      <p:ext uri="{BB962C8B-B14F-4D97-AF65-F5344CB8AC3E}">
        <p14:creationId xmlns:p14="http://schemas.microsoft.com/office/powerpoint/2010/main" xmlns="" val="1885755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A8F30464-3F34-437C-AB9E-109DBBEC49A4}" type="datetimeFigureOut">
              <a:rPr lang="it-IT" smtClean="0"/>
              <a:pPr/>
              <a:t>04/04/2019</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D6A2F70D-483F-43D5-BCD2-38CEA0E06244}" type="slidenum">
              <a:rPr lang="it-IT" smtClean="0"/>
              <a:pPr/>
              <a:t>‹N›</a:t>
            </a:fld>
            <a:endParaRPr lang="it-IT"/>
          </a:p>
        </p:txBody>
      </p:sp>
    </p:spTree>
    <p:extLst>
      <p:ext uri="{BB962C8B-B14F-4D97-AF65-F5344CB8AC3E}">
        <p14:creationId xmlns:p14="http://schemas.microsoft.com/office/powerpoint/2010/main" xmlns="" val="4213390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it-IT"/>
              <a:t>Fare clic per modificare lo stile del titolo dello schema</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A8F30464-3F34-437C-AB9E-109DBBEC49A4}" type="datetimeFigureOut">
              <a:rPr lang="it-IT" smtClean="0"/>
              <a:pPr/>
              <a:t>04/04/2019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6A2F70D-483F-43D5-BCD2-38CEA0E06244}" type="slidenum">
              <a:rPr lang="it-IT" smtClean="0"/>
              <a:pPr/>
              <a:t>‹N›</a:t>
            </a:fld>
            <a:endParaRPr lang="it-IT"/>
          </a:p>
        </p:txBody>
      </p:sp>
    </p:spTree>
    <p:extLst>
      <p:ext uri="{BB962C8B-B14F-4D97-AF65-F5344CB8AC3E}">
        <p14:creationId xmlns:p14="http://schemas.microsoft.com/office/powerpoint/2010/main" xmlns="" val="1557365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A8F30464-3F34-437C-AB9E-109DBBEC49A4}" type="datetimeFigureOut">
              <a:rPr lang="it-IT" smtClean="0"/>
              <a:pPr/>
              <a:t>04/04/2019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6A2F70D-483F-43D5-BCD2-38CEA0E06244}" type="slidenum">
              <a:rPr lang="it-IT" smtClean="0"/>
              <a:pPr/>
              <a:t>‹N›</a:t>
            </a:fld>
            <a:endParaRPr lang="it-IT"/>
          </a:p>
        </p:txBody>
      </p:sp>
    </p:spTree>
    <p:extLst>
      <p:ext uri="{BB962C8B-B14F-4D97-AF65-F5344CB8AC3E}">
        <p14:creationId xmlns:p14="http://schemas.microsoft.com/office/powerpoint/2010/main" xmlns="" val="1027309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cstate="print">
            <a:alphaModFix/>
            <a:extLst>
              <a:ext uri="{28A0092B-C50C-407E-A947-70E740481C1C}">
                <a14:useLocalDpi xmlns:a14="http://schemas.microsoft.com/office/drawing/2010/main" xmlns=""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A8F30464-3F34-437C-AB9E-109DBBEC49A4}" type="datetimeFigureOut">
              <a:rPr lang="it-IT" smtClean="0"/>
              <a:pPr/>
              <a:t>04/04/2019</a:t>
            </a:fld>
            <a:endParaRPr lang="it-IT"/>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it-IT"/>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D6A2F70D-483F-43D5-BCD2-38CEA0E06244}" type="slidenum">
              <a:rPr lang="it-IT" smtClean="0"/>
              <a:pPr/>
              <a:t>‹N›</a:t>
            </a:fld>
            <a:endParaRPr lang="it-IT"/>
          </a:p>
        </p:txBody>
      </p:sp>
    </p:spTree>
    <p:extLst>
      <p:ext uri="{BB962C8B-B14F-4D97-AF65-F5344CB8AC3E}">
        <p14:creationId xmlns:p14="http://schemas.microsoft.com/office/powerpoint/2010/main" xmlns="" val="980219120"/>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2" r:id="rId12"/>
    <p:sldLayoutId id="2147483853" r:id="rId13"/>
    <p:sldLayoutId id="2147483854" r:id="rId14"/>
    <p:sldLayoutId id="2147483855" r:id="rId15"/>
    <p:sldLayoutId id="2147483856" r:id="rId16"/>
    <p:sldLayoutId id="214748385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circolare-ministeriale-86-del-27-ottobre-2010-cittadinanza-e-costituzione.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QDR%20prima%20PROVA%2026%20novembre.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DM%20769%20.pdf" TargetMode="External"/><Relationship Id="rId2" Type="http://schemas.openxmlformats.org/officeDocument/2006/relationships/hyperlink" Target="D.LVO_62_2017_VALUTAZIONE_ESAMI.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Documento%20sulla%20prima%20prova.pdf"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8" Type="http://schemas.openxmlformats.org/officeDocument/2006/relationships/hyperlink" Target="Prima%20prova%20esempi%20MIUR/TipologiaC_2.odt" TargetMode="External"/><Relationship Id="rId3" Type="http://schemas.openxmlformats.org/officeDocument/2006/relationships/hyperlink" Target="Prima%20prova%20esempi%20MIUR/TipologiaA_2.odt" TargetMode="External"/><Relationship Id="rId7" Type="http://schemas.openxmlformats.org/officeDocument/2006/relationships/hyperlink" Target="Prima%20prova%20esempi%20MIUR/TipologiaC_1.odt" TargetMode="External"/><Relationship Id="rId2" Type="http://schemas.openxmlformats.org/officeDocument/2006/relationships/hyperlink" Target="Prima%20prova%20esempi%20MIUR/TipologiaA_1%20(1).odt" TargetMode="External"/><Relationship Id="rId1" Type="http://schemas.openxmlformats.org/officeDocument/2006/relationships/slideLayout" Target="../slideLayouts/slideLayout2.xml"/><Relationship Id="rId6" Type="http://schemas.openxmlformats.org/officeDocument/2006/relationships/hyperlink" Target="Prima%20prova%20esempi%20MIUR/TipologiaB_3.odt" TargetMode="External"/><Relationship Id="rId5" Type="http://schemas.openxmlformats.org/officeDocument/2006/relationships/hyperlink" Target="Prima%20prova%20esempi%20MIUR/TipologiaB_2.odt" TargetMode="External"/><Relationship Id="rId4" Type="http://schemas.openxmlformats.org/officeDocument/2006/relationships/hyperlink" Target="Prima%20prova%20esempi%20MIUR/TipologiaB_1.odt"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IstitutiProfessionali_files" TargetMode="External"/><Relationship Id="rId2" Type="http://schemas.openxmlformats.org/officeDocument/2006/relationships/hyperlink" Target="II%20prove%20esempio%20da%20pubblicare%20(2).zip" TargetMode="External"/><Relationship Id="rId1" Type="http://schemas.openxmlformats.org/officeDocument/2006/relationships/slideLayout" Target="../slideLayouts/slideLayout2.xml"/><Relationship Id="rId4" Type="http://schemas.openxmlformats.org/officeDocument/2006/relationships/hyperlink" Target="IPEN-Esempio1.doc"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7.xml.rels><?xml version="1.0" encoding="UTF-8" standalone="yes"?>
<Relationships xmlns="http://schemas.openxmlformats.org/package/2006/relationships"><Relationship Id="rId2" Type="http://schemas.openxmlformats.org/officeDocument/2006/relationships/hyperlink" Target="IPEN%20QDR%20ALBERGHIERI%20CUCINA%2022%2011.pdf"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2.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4.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accordo-conferenza-regioni-e-province-autonome-di-trento-e-bolzano-del-20-febbraio-2014-esami-a-conclusione-dei-percorsi-di-istruzione-e.pdf"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59.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3.png"/><Relationship Id="rId7" Type="http://schemas.openxmlformats.org/officeDocument/2006/relationships/diagramColors" Target="../diagrams/colors7.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6.xml.rels><?xml version="1.0" encoding="UTF-8" standalone="yes"?>
<Relationships xmlns="http://schemas.openxmlformats.org/package/2006/relationships"><Relationship Id="rId2" Type="http://schemas.openxmlformats.org/officeDocument/2006/relationships/hyperlink" Target="OM-n-205.pdf"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image" Target="../media/image3.png"/><Relationship Id="rId7" Type="http://schemas.openxmlformats.org/officeDocument/2006/relationships/diagramColors" Target="../diagrams/colors8.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6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hyperlink" Target="Esempio%20seconda%20prova%20IPEN.pdf" TargetMode="External"/><Relationship Id="rId5" Type="http://schemas.openxmlformats.org/officeDocument/2006/relationships/hyperlink" Target="Linee_Guida_Professionali_2_bienn_dir_5_2011.zip" TargetMode="External"/><Relationship Id="rId4" Type="http://schemas.openxmlformats.org/officeDocument/2006/relationships/image" Target="../media/image31.svg"/></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B63B6C0C-65BB-4F38-9C8A-0892266F8BC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a:extLst>
              <a:ext uri="{FF2B5EF4-FFF2-40B4-BE49-F238E27FC236}">
                <a16:creationId xmlns:a16="http://schemas.microsoft.com/office/drawing/2014/main" xmlns="" id="{09D77137-01B7-45E4-AA14-CD9E779B443C}"/>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xmlns="" id="{B9846E33-536F-4D49-8D75-90C092A911B9}"/>
              </a:ext>
            </a:extLst>
          </p:cNvPr>
          <p:cNvSpPr>
            <a:spLocks noGrp="1"/>
          </p:cNvSpPr>
          <p:nvPr>
            <p:ph type="ctrTitle"/>
          </p:nvPr>
        </p:nvSpPr>
        <p:spPr>
          <a:xfrm>
            <a:off x="913774" y="1365957"/>
            <a:ext cx="10364452" cy="4041422"/>
          </a:xfrm>
        </p:spPr>
        <p:txBody>
          <a:bodyPr anchor="ctr">
            <a:normAutofit/>
          </a:bodyPr>
          <a:lstStyle/>
          <a:p>
            <a:r>
              <a:rPr lang="it-IT" sz="3200" dirty="0"/>
              <a:t/>
            </a:r>
            <a:br>
              <a:rPr lang="it-IT" sz="3200" dirty="0"/>
            </a:br>
            <a:r>
              <a:rPr lang="it-IT" sz="3200" b="1" dirty="0"/>
              <a:t>Progetto di Formazione Indicazioni Nazionali e Linee Guida II ciclo</a:t>
            </a:r>
            <a:br>
              <a:rPr lang="it-IT" sz="3200" b="1" dirty="0"/>
            </a:br>
            <a:r>
              <a:rPr lang="it-IT" sz="3200" b="1" dirty="0"/>
              <a:t>Seminari di formazione interregionali in presenza</a:t>
            </a:r>
            <a:r>
              <a:rPr lang="it-IT" sz="3200" dirty="0"/>
              <a:t/>
            </a:r>
            <a:br>
              <a:rPr lang="it-IT" sz="3200" dirty="0"/>
            </a:br>
            <a:r>
              <a:rPr lang="it-IT" sz="2400" b="1" dirty="0">
                <a:solidFill>
                  <a:srgbClr val="FF0000"/>
                </a:solidFill>
              </a:rPr>
              <a:t>Le innovazioni all’esame di stato introdotte dal </a:t>
            </a:r>
            <a:r>
              <a:rPr lang="it-IT" sz="2400" b="1" dirty="0" err="1">
                <a:solidFill>
                  <a:srgbClr val="FF0000"/>
                </a:solidFill>
              </a:rPr>
              <a:t>D.lgs</a:t>
            </a:r>
            <a:r>
              <a:rPr lang="it-IT" sz="2400" b="1" dirty="0">
                <a:solidFill>
                  <a:srgbClr val="FF0000"/>
                </a:solidFill>
              </a:rPr>
              <a:t> 62-2017 – con particolare riferimento </a:t>
            </a:r>
            <a:br>
              <a:rPr lang="it-IT" sz="2400" b="1" dirty="0">
                <a:solidFill>
                  <a:srgbClr val="FF0000"/>
                </a:solidFill>
              </a:rPr>
            </a:br>
            <a:r>
              <a:rPr lang="it-IT" sz="2400" b="1" dirty="0">
                <a:solidFill>
                  <a:srgbClr val="FF0000"/>
                </a:solidFill>
              </a:rPr>
              <a:t>agli istituti professionali</a:t>
            </a:r>
            <a:r>
              <a:rPr lang="it-IT" sz="3200" b="1" dirty="0">
                <a:solidFill>
                  <a:srgbClr val="FF0000"/>
                </a:solidFill>
              </a:rPr>
              <a:t/>
            </a:r>
            <a:br>
              <a:rPr lang="it-IT" sz="3200" b="1" dirty="0">
                <a:solidFill>
                  <a:srgbClr val="FF0000"/>
                </a:solidFill>
              </a:rPr>
            </a:br>
            <a:endParaRPr lang="it-IT" sz="3200" b="1" dirty="0">
              <a:solidFill>
                <a:srgbClr val="FF0000"/>
              </a:solidFill>
            </a:endParaRPr>
          </a:p>
        </p:txBody>
      </p:sp>
      <p:sp>
        <p:nvSpPr>
          <p:cNvPr id="3" name="Sottotitolo 2">
            <a:extLst>
              <a:ext uri="{FF2B5EF4-FFF2-40B4-BE49-F238E27FC236}">
                <a16:creationId xmlns:a16="http://schemas.microsoft.com/office/drawing/2014/main" xmlns="" id="{E7783F03-A464-4387-93FE-BE23D0032978}"/>
              </a:ext>
            </a:extLst>
          </p:cNvPr>
          <p:cNvSpPr>
            <a:spLocks noGrp="1"/>
          </p:cNvSpPr>
          <p:nvPr>
            <p:ph type="subTitle" idx="1"/>
          </p:nvPr>
        </p:nvSpPr>
        <p:spPr>
          <a:xfrm>
            <a:off x="5317182" y="643465"/>
            <a:ext cx="5961044" cy="722492"/>
          </a:xfrm>
        </p:spPr>
        <p:txBody>
          <a:bodyPr>
            <a:normAutofit/>
          </a:bodyPr>
          <a:lstStyle/>
          <a:p>
            <a:pPr algn="r"/>
            <a:r>
              <a:rPr lang="it-IT" sz="2000" dirty="0">
                <a:solidFill>
                  <a:schemeClr val="tx1">
                    <a:lumMod val="65000"/>
                    <a:lumOff val="35000"/>
                  </a:schemeClr>
                </a:solidFill>
              </a:rPr>
              <a:t>DS Lucia Bonaffino</a:t>
            </a:r>
          </a:p>
        </p:txBody>
      </p:sp>
    </p:spTree>
    <p:extLst>
      <p:ext uri="{BB962C8B-B14F-4D97-AF65-F5344CB8AC3E}">
        <p14:creationId xmlns:p14="http://schemas.microsoft.com/office/powerpoint/2010/main" xmlns="" val="5124846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6D105F2F-81A5-4CB9-8750-83C41F8E4C0C}"/>
              </a:ext>
            </a:extLst>
          </p:cNvPr>
          <p:cNvSpPr>
            <a:spLocks noGrp="1"/>
          </p:cNvSpPr>
          <p:nvPr>
            <p:ph type="title"/>
          </p:nvPr>
        </p:nvSpPr>
        <p:spPr/>
        <p:txBody>
          <a:bodyPr/>
          <a:lstStyle/>
          <a:p>
            <a:r>
              <a:rPr lang="it-IT" dirty="0"/>
              <a:t>D. M. 37/19, Articolo 2</a:t>
            </a:r>
            <a:br>
              <a:rPr lang="it-IT" dirty="0"/>
            </a:br>
            <a:r>
              <a:rPr lang="it-IT" dirty="0"/>
              <a:t>Il documento del Consiglio di classe, il colloquio - 1</a:t>
            </a:r>
          </a:p>
        </p:txBody>
      </p:sp>
      <p:sp>
        <p:nvSpPr>
          <p:cNvPr id="3" name="Segnaposto contenuto 2">
            <a:extLst>
              <a:ext uri="{FF2B5EF4-FFF2-40B4-BE49-F238E27FC236}">
                <a16:creationId xmlns:a16="http://schemas.microsoft.com/office/drawing/2014/main" xmlns="" id="{33CCAA62-C83E-4A13-87FD-200BE676D308}"/>
              </a:ext>
            </a:extLst>
          </p:cNvPr>
          <p:cNvSpPr>
            <a:spLocks noGrp="1"/>
          </p:cNvSpPr>
          <p:nvPr>
            <p:ph sz="quarter" idx="13"/>
          </p:nvPr>
        </p:nvSpPr>
        <p:spPr/>
        <p:txBody>
          <a:bodyPr>
            <a:noAutofit/>
          </a:bodyPr>
          <a:lstStyle/>
          <a:p>
            <a:r>
              <a:rPr lang="it-IT" sz="2400" cap="none" dirty="0"/>
              <a:t>Nella relazione e/o nell'elaborato, il candidato, oltre a illustrare natura e caratteristiche delle attività svolte e a correlarle alle competenze specifiche e trasversali acquisite, sviluppa una riflessione in un' ottica orientativa sulla significatività e sulla ricaduta di tali attività sulle opportunità di studio e/o di lavoro post-diploma. […] Parte del colloquio è inoltre dedicata alle attività, ai </a:t>
            </a:r>
            <a:r>
              <a:rPr lang="it-IT" sz="2400" b="1" cap="none" dirty="0">
                <a:solidFill>
                  <a:srgbClr val="FF0000"/>
                </a:solidFill>
              </a:rPr>
              <a:t>percorsi e ai progetti svolti nell'ambito di «Cittadinanza e Costituzione», </a:t>
            </a:r>
            <a:r>
              <a:rPr lang="it-IT" sz="2400" cap="none" dirty="0"/>
              <a:t>[…] </a:t>
            </a:r>
            <a:r>
              <a:rPr lang="it-IT" sz="2400" b="1" cap="none" dirty="0">
                <a:solidFill>
                  <a:srgbClr val="FF0000"/>
                </a:solidFill>
              </a:rPr>
              <a:t>Illustrati nel documento del consiglio di classe </a:t>
            </a:r>
            <a:r>
              <a:rPr lang="it-IT" sz="2400" cap="none" dirty="0"/>
              <a:t>e realizzati in coerenza con gli obiettivi del PTOF e alla luce della </a:t>
            </a:r>
            <a:r>
              <a:rPr lang="pl-PL" sz="2400" dirty="0">
                <a:hlinkClick r:id="rId2" action="ppaction://hlinkfile"/>
              </a:rPr>
              <a:t>C.M. </a:t>
            </a:r>
            <a:r>
              <a:rPr lang="it-IT" sz="2400" dirty="0">
                <a:hlinkClick r:id="rId2" action="ppaction://hlinkfile"/>
              </a:rPr>
              <a:t>MIUR </a:t>
            </a:r>
            <a:r>
              <a:rPr lang="pl-PL" sz="2400" dirty="0">
                <a:hlinkClick r:id="rId2" action="ppaction://hlinkfile"/>
              </a:rPr>
              <a:t>n. 86</a:t>
            </a:r>
            <a:r>
              <a:rPr lang="it-IT" sz="2400" dirty="0">
                <a:hlinkClick r:id="rId2" action="ppaction://hlinkfile"/>
              </a:rPr>
              <a:t>/2010</a:t>
            </a:r>
            <a:endParaRPr lang="it-IT" sz="2400" cap="none" dirty="0"/>
          </a:p>
        </p:txBody>
      </p:sp>
    </p:spTree>
    <p:extLst>
      <p:ext uri="{BB962C8B-B14F-4D97-AF65-F5344CB8AC3E}">
        <p14:creationId xmlns:p14="http://schemas.microsoft.com/office/powerpoint/2010/main" xmlns="" val="3001806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748C3E87-BF55-41DA-BABC-D3C17DE6AE6F}"/>
              </a:ext>
            </a:extLst>
          </p:cNvPr>
          <p:cNvSpPr>
            <a:spLocks noGrp="1"/>
          </p:cNvSpPr>
          <p:nvPr>
            <p:ph type="title"/>
          </p:nvPr>
        </p:nvSpPr>
        <p:spPr/>
        <p:txBody>
          <a:bodyPr/>
          <a:lstStyle/>
          <a:p>
            <a:r>
              <a:rPr lang="it-IT" dirty="0"/>
              <a:t>D. M. 37/19, Articolo 2</a:t>
            </a:r>
            <a:br>
              <a:rPr lang="it-IT" dirty="0"/>
            </a:br>
            <a:r>
              <a:rPr lang="it-IT" dirty="0"/>
              <a:t>Il documento del Consiglio di classe, il colloquio - 2</a:t>
            </a:r>
          </a:p>
        </p:txBody>
      </p:sp>
      <p:sp>
        <p:nvSpPr>
          <p:cNvPr id="3" name="Segnaposto contenuto 2">
            <a:extLst>
              <a:ext uri="{FF2B5EF4-FFF2-40B4-BE49-F238E27FC236}">
                <a16:creationId xmlns:a16="http://schemas.microsoft.com/office/drawing/2014/main" xmlns="" id="{CC9E66BB-F509-4DEA-BAFC-81776B110651}"/>
              </a:ext>
            </a:extLst>
          </p:cNvPr>
          <p:cNvSpPr>
            <a:spLocks noGrp="1"/>
          </p:cNvSpPr>
          <p:nvPr>
            <p:ph sz="quarter" idx="13"/>
          </p:nvPr>
        </p:nvSpPr>
        <p:spPr/>
        <p:txBody>
          <a:bodyPr>
            <a:noAutofit/>
          </a:bodyPr>
          <a:lstStyle/>
          <a:p>
            <a:pPr marL="0" indent="0" algn="just">
              <a:buNone/>
            </a:pPr>
            <a:r>
              <a:rPr lang="it-IT" sz="2400" cap="none" dirty="0"/>
              <a:t>2. Il colloquio si svolge a partire dai </a:t>
            </a:r>
            <a:r>
              <a:rPr lang="it-IT" sz="2400" b="1" cap="none" dirty="0">
                <a:solidFill>
                  <a:srgbClr val="FF0000"/>
                </a:solidFill>
              </a:rPr>
              <a:t>materiali di cui al comma 1 scelti dalla commissione, attinenti alle Indicazioni nazionali per i licei e alle Linee guida per gli istituti tecnici e professionali</a:t>
            </a:r>
            <a:r>
              <a:rPr lang="it-IT" sz="2400" cap="none" dirty="0"/>
              <a:t>, in un'unica soluzione temporale e alla presenza dell'intera commissione. La commissione cura l'equilibrata articolazione e durata delle fasi del colloquio e il coinvolgimento delle diverse discipline, </a:t>
            </a:r>
            <a:r>
              <a:rPr lang="it-IT" sz="2400" b="1" cap="none" dirty="0">
                <a:solidFill>
                  <a:srgbClr val="FF0000"/>
                </a:solidFill>
              </a:rPr>
              <a:t>evitando però una rigida distinzione tra le stesse. </a:t>
            </a:r>
            <a:r>
              <a:rPr lang="it-IT" sz="2400" cap="none" dirty="0"/>
              <a:t>Affinché tale coinvolgimento sia quanto più possibile ampio, i commissari interni ed esterni conducono l'esame in tutte le discipline per le quali hanno titolo secondo la normativa vigente, anche relativamente alla </a:t>
            </a:r>
            <a:r>
              <a:rPr lang="it-IT" sz="2400" b="1" cap="none" dirty="0">
                <a:solidFill>
                  <a:srgbClr val="FF0000"/>
                </a:solidFill>
              </a:rPr>
              <a:t>discussione degli elaborati relativi alle prove scritte</a:t>
            </a:r>
            <a:r>
              <a:rPr lang="it-IT" sz="2400" cap="none" dirty="0"/>
              <a:t>.</a:t>
            </a:r>
          </a:p>
        </p:txBody>
      </p:sp>
    </p:spTree>
    <p:extLst>
      <p:ext uri="{BB962C8B-B14F-4D97-AF65-F5344CB8AC3E}">
        <p14:creationId xmlns:p14="http://schemas.microsoft.com/office/powerpoint/2010/main" xmlns="" val="797872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D5F5404-ABD5-477F-97F0-9C193E50E870}"/>
              </a:ext>
            </a:extLst>
          </p:cNvPr>
          <p:cNvSpPr>
            <a:spLocks noGrp="1"/>
          </p:cNvSpPr>
          <p:nvPr>
            <p:ph type="title"/>
          </p:nvPr>
        </p:nvSpPr>
        <p:spPr/>
        <p:txBody>
          <a:bodyPr/>
          <a:lstStyle/>
          <a:p>
            <a:r>
              <a:rPr lang="it-IT" dirty="0"/>
              <a:t>D. M. 37/19, Articolo 2</a:t>
            </a:r>
            <a:br>
              <a:rPr lang="it-IT" dirty="0"/>
            </a:br>
            <a:r>
              <a:rPr lang="it-IT" dirty="0"/>
              <a:t>Il documento del Consiglio di classe, il colloquio - 3</a:t>
            </a:r>
          </a:p>
        </p:txBody>
      </p:sp>
      <p:sp>
        <p:nvSpPr>
          <p:cNvPr id="3" name="Segnaposto contenuto 2">
            <a:extLst>
              <a:ext uri="{FF2B5EF4-FFF2-40B4-BE49-F238E27FC236}">
                <a16:creationId xmlns:a16="http://schemas.microsoft.com/office/drawing/2014/main" xmlns="" id="{6B4270BC-7A18-46FE-8F0D-C224D668476D}"/>
              </a:ext>
            </a:extLst>
          </p:cNvPr>
          <p:cNvSpPr>
            <a:spLocks noGrp="1"/>
          </p:cNvSpPr>
          <p:nvPr>
            <p:ph sz="quarter" idx="13"/>
          </p:nvPr>
        </p:nvSpPr>
        <p:spPr/>
        <p:txBody>
          <a:bodyPr>
            <a:normAutofit/>
          </a:bodyPr>
          <a:lstStyle/>
          <a:p>
            <a:pPr marL="0" indent="0" algn="just">
              <a:buNone/>
            </a:pPr>
            <a:r>
              <a:rPr lang="it-IT" sz="2400" cap="none" dirty="0"/>
              <a:t>3. La scelta da parte della commissione dei materiali di cui al comma 1 da proporre al candidato ha l'obiettivo di favorire la trattazione dei </a:t>
            </a:r>
            <a:r>
              <a:rPr lang="it-IT" sz="2400" b="1" cap="none" dirty="0">
                <a:solidFill>
                  <a:srgbClr val="FF0000"/>
                </a:solidFill>
              </a:rPr>
              <a:t>nodi concettuali caratterizzanti le diverse discipline</a:t>
            </a:r>
            <a:r>
              <a:rPr lang="it-IT" sz="2400" cap="none" dirty="0"/>
              <a:t>. </a:t>
            </a:r>
            <a:r>
              <a:rPr lang="it-IT" sz="2400" b="1" cap="none" dirty="0">
                <a:solidFill>
                  <a:srgbClr val="FF0000"/>
                </a:solidFill>
              </a:rPr>
              <a:t>Nella predisposizione degli stessi materiali, da cui si sviluppa il colloquio, la commissione tiene conto del percorso didattico effettivamente svolto, in coerenza con il documento di ciascun consiglio di classe, al fine di considerare le metodologie adottate, i progetti e le esperienze svolte, sempre nel rispetto delle Indicazioni nazionali e delle Linee guida.</a:t>
            </a:r>
          </a:p>
        </p:txBody>
      </p:sp>
    </p:spTree>
    <p:extLst>
      <p:ext uri="{BB962C8B-B14F-4D97-AF65-F5344CB8AC3E}">
        <p14:creationId xmlns:p14="http://schemas.microsoft.com/office/powerpoint/2010/main" xmlns="" val="42162451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5BC0A25-6053-489D-9EB7-A0DCD791E895}"/>
              </a:ext>
            </a:extLst>
          </p:cNvPr>
          <p:cNvSpPr>
            <a:spLocks noGrp="1"/>
          </p:cNvSpPr>
          <p:nvPr>
            <p:ph type="title"/>
          </p:nvPr>
        </p:nvSpPr>
        <p:spPr/>
        <p:txBody>
          <a:bodyPr/>
          <a:lstStyle/>
          <a:p>
            <a:r>
              <a:rPr lang="it-IT" dirty="0"/>
              <a:t>D. M. 37/19, Articolo 2</a:t>
            </a:r>
            <a:br>
              <a:rPr lang="it-IT" dirty="0"/>
            </a:br>
            <a:r>
              <a:rPr lang="it-IT" dirty="0"/>
              <a:t>Il documento del Consiglio di classe, il colloquio - 4</a:t>
            </a:r>
          </a:p>
        </p:txBody>
      </p:sp>
      <p:sp>
        <p:nvSpPr>
          <p:cNvPr id="3" name="Segnaposto contenuto 2">
            <a:extLst>
              <a:ext uri="{FF2B5EF4-FFF2-40B4-BE49-F238E27FC236}">
                <a16:creationId xmlns:a16="http://schemas.microsoft.com/office/drawing/2014/main" xmlns="" id="{D2DB7A59-C387-493C-A5BD-C60E15AC8E5E}"/>
              </a:ext>
            </a:extLst>
          </p:cNvPr>
          <p:cNvSpPr>
            <a:spLocks noGrp="1"/>
          </p:cNvSpPr>
          <p:nvPr>
            <p:ph sz="quarter" idx="13"/>
          </p:nvPr>
        </p:nvSpPr>
        <p:spPr/>
        <p:txBody>
          <a:bodyPr>
            <a:noAutofit/>
          </a:bodyPr>
          <a:lstStyle/>
          <a:p>
            <a:pPr algn="just"/>
            <a:r>
              <a:rPr lang="it-IT" sz="2400" cap="none" dirty="0"/>
              <a:t>5. La commissione d'esame dedica un'apposita sessione alla preparazione del colloquio. Nel corso di tale sessione, la commissione provvede per ogni classe, </a:t>
            </a:r>
            <a:r>
              <a:rPr lang="it-IT" sz="2400" b="1" cap="none" dirty="0">
                <a:solidFill>
                  <a:srgbClr val="FF0000"/>
                </a:solidFill>
              </a:rPr>
              <a:t>in coerenza con il percorso didattico illustrato nel documento del consiglio di classe</a:t>
            </a:r>
            <a:r>
              <a:rPr lang="it-IT" sz="2400" cap="none" dirty="0"/>
              <a:t>, alla predisposizione dei materiali di cui al comma 1 da proporre in numero pari a quello dei candidati da esaminare nella classe/commissione aumentato di due. Il giorno della prova orale il candidato sorteggerà i materiali sulla base dei quali verrà condotto il colloquio. </a:t>
            </a:r>
            <a:r>
              <a:rPr lang="it-IT" sz="2400" b="1" cap="none" dirty="0">
                <a:solidFill>
                  <a:srgbClr val="FF0000"/>
                </a:solidFill>
              </a:rPr>
              <a:t>Le modalità di sorteggio saranno previste in modo da evitare la riproposizione degli stessi materiali a diversi candidati</a:t>
            </a:r>
            <a:r>
              <a:rPr lang="it-IT" sz="2400" cap="none" dirty="0"/>
              <a:t>. […]</a:t>
            </a:r>
          </a:p>
        </p:txBody>
      </p:sp>
    </p:spTree>
    <p:extLst>
      <p:ext uri="{BB962C8B-B14F-4D97-AF65-F5344CB8AC3E}">
        <p14:creationId xmlns:p14="http://schemas.microsoft.com/office/powerpoint/2010/main" xmlns="" val="10163566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AAA7715-53E9-402C-9762-7CD9984BDE01}"/>
              </a:ext>
            </a:extLst>
          </p:cNvPr>
          <p:cNvSpPr>
            <a:spLocks noGrp="1"/>
          </p:cNvSpPr>
          <p:nvPr>
            <p:ph type="title"/>
          </p:nvPr>
        </p:nvSpPr>
        <p:spPr/>
        <p:txBody>
          <a:bodyPr/>
          <a:lstStyle/>
          <a:p>
            <a:r>
              <a:rPr lang="it-IT" dirty="0"/>
              <a:t>D. M. 37/19, Articolo 2</a:t>
            </a:r>
            <a:br>
              <a:rPr lang="it-IT" dirty="0"/>
            </a:br>
            <a:r>
              <a:rPr lang="it-IT" dirty="0"/>
              <a:t>Il documento del Consiglio di classe, il colloquio - 5</a:t>
            </a:r>
          </a:p>
        </p:txBody>
      </p:sp>
      <p:sp>
        <p:nvSpPr>
          <p:cNvPr id="3" name="Segnaposto contenuto 2">
            <a:extLst>
              <a:ext uri="{FF2B5EF4-FFF2-40B4-BE49-F238E27FC236}">
                <a16:creationId xmlns:a16="http://schemas.microsoft.com/office/drawing/2014/main" xmlns="" id="{80821FA5-14D6-4F27-83A8-5637C74402F0}"/>
              </a:ext>
            </a:extLst>
          </p:cNvPr>
          <p:cNvSpPr>
            <a:spLocks noGrp="1"/>
          </p:cNvSpPr>
          <p:nvPr>
            <p:ph sz="quarter" idx="13"/>
          </p:nvPr>
        </p:nvSpPr>
        <p:spPr/>
        <p:txBody>
          <a:bodyPr>
            <a:normAutofit/>
          </a:bodyPr>
          <a:lstStyle/>
          <a:p>
            <a:r>
              <a:rPr lang="it-IT" sz="2800" dirty="0">
                <a:solidFill>
                  <a:prstClr val="black"/>
                </a:solidFill>
              </a:rPr>
              <a:t>7. </a:t>
            </a:r>
            <a:r>
              <a:rPr lang="it-IT" sz="2800" cap="none" dirty="0">
                <a:solidFill>
                  <a:prstClr val="black"/>
                </a:solidFill>
              </a:rPr>
              <a:t>La commissione dispone di </a:t>
            </a:r>
            <a:r>
              <a:rPr lang="it-IT" sz="2800" b="1" cap="none" dirty="0">
                <a:solidFill>
                  <a:srgbClr val="FF0000"/>
                </a:solidFill>
              </a:rPr>
              <a:t>venti punti</a:t>
            </a:r>
            <a:r>
              <a:rPr lang="it-IT" sz="2800" cap="none" dirty="0">
                <a:solidFill>
                  <a:prstClr val="black"/>
                </a:solidFill>
              </a:rPr>
              <a:t> per la valutazione del colloquio. La commissione procede all'attribuzione del punteggio del colloquio sostenuto da ciascun candidato nello stesso giorno nel quale il colloquio viene espletato. Il punteggio viene attribuito dall'intera commissione, compreso il presidente, </a:t>
            </a:r>
            <a:r>
              <a:rPr lang="it-IT" sz="2800" b="1" cap="none" dirty="0">
                <a:solidFill>
                  <a:srgbClr val="FF0000"/>
                </a:solidFill>
              </a:rPr>
              <a:t>secondo i criteri di valutazione stabiliti in sede di riunione preliminare.</a:t>
            </a:r>
            <a:endParaRPr lang="it-IT" sz="2800" b="1" dirty="0">
              <a:solidFill>
                <a:srgbClr val="FF0000"/>
              </a:solidFill>
            </a:endParaRPr>
          </a:p>
        </p:txBody>
      </p:sp>
    </p:spTree>
    <p:extLst>
      <p:ext uri="{BB962C8B-B14F-4D97-AF65-F5344CB8AC3E}">
        <p14:creationId xmlns:p14="http://schemas.microsoft.com/office/powerpoint/2010/main" xmlns="" val="20617894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687E6FDE-3DE2-4741-A7CF-9C5BD9F33F8C}"/>
              </a:ext>
            </a:extLst>
          </p:cNvPr>
          <p:cNvSpPr>
            <a:spLocks noGrp="1"/>
          </p:cNvSpPr>
          <p:nvPr>
            <p:ph type="title"/>
          </p:nvPr>
        </p:nvSpPr>
        <p:spPr/>
        <p:txBody>
          <a:bodyPr/>
          <a:lstStyle/>
          <a:p>
            <a:r>
              <a:rPr lang="it-IT" dirty="0"/>
              <a:t>L’art. 17 del d.lgs. n. 62/2017 </a:t>
            </a:r>
            <a:br>
              <a:rPr lang="it-IT" dirty="0"/>
            </a:br>
            <a:r>
              <a:rPr lang="it-IT" dirty="0"/>
              <a:t>La prima prova</a:t>
            </a:r>
          </a:p>
        </p:txBody>
      </p:sp>
      <p:sp>
        <p:nvSpPr>
          <p:cNvPr id="3" name="Segnaposto contenuto 2">
            <a:extLst>
              <a:ext uri="{FF2B5EF4-FFF2-40B4-BE49-F238E27FC236}">
                <a16:creationId xmlns:a16="http://schemas.microsoft.com/office/drawing/2014/main" xmlns="" id="{9805E05B-52BE-409C-A963-D0E731461F01}"/>
              </a:ext>
            </a:extLst>
          </p:cNvPr>
          <p:cNvSpPr>
            <a:spLocks noGrp="1"/>
          </p:cNvSpPr>
          <p:nvPr>
            <p:ph sz="quarter" idx="13"/>
          </p:nvPr>
        </p:nvSpPr>
        <p:spPr/>
        <p:txBody>
          <a:bodyPr>
            <a:noAutofit/>
          </a:bodyPr>
          <a:lstStyle/>
          <a:p>
            <a:pPr algn="just"/>
            <a:r>
              <a:rPr lang="it-IT" sz="2400" cap="none" dirty="0"/>
              <a:t>3. La prima prova, in forma scritta, accerta la padronanza della lingua italiana o della diversa lingua nella quale si svolge l'insegnamento, nonché  le capacità espressive, logico-linguistiche e critiche del candidato. Essa consiste nella redazione di un </a:t>
            </a:r>
            <a:r>
              <a:rPr lang="it-IT" sz="2400" b="1" cap="none" dirty="0">
                <a:solidFill>
                  <a:srgbClr val="FF0000"/>
                </a:solidFill>
              </a:rPr>
              <a:t>elaborato con differenti tipologie testuali in ambito artistico, letterario, filosofico, scientifico, storico, sociale, economico e tecnologico. </a:t>
            </a:r>
            <a:r>
              <a:rPr lang="it-IT" sz="2400" cap="none" dirty="0"/>
              <a:t>La prova può essere strutturata in più parti, anche per consentire la verifica di competenze diverse, in particolare della comprensione degli aspetti linguistici, espressivi e logico-argomentativi, oltre che della riflessione critica da parte del candidato. </a:t>
            </a:r>
          </a:p>
        </p:txBody>
      </p:sp>
    </p:spTree>
    <p:extLst>
      <p:ext uri="{BB962C8B-B14F-4D97-AF65-F5344CB8AC3E}">
        <p14:creationId xmlns:p14="http://schemas.microsoft.com/office/powerpoint/2010/main" xmlns="" val="7645882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09E9194D-C498-4137-8750-D4DB541FFA17}"/>
              </a:ext>
            </a:extLst>
          </p:cNvPr>
          <p:cNvSpPr>
            <a:spLocks noGrp="1"/>
          </p:cNvSpPr>
          <p:nvPr>
            <p:ph type="title"/>
          </p:nvPr>
        </p:nvSpPr>
        <p:spPr/>
        <p:txBody>
          <a:bodyPr/>
          <a:lstStyle/>
          <a:p>
            <a:r>
              <a:rPr lang="it-IT" dirty="0"/>
              <a:t>Caratteristiche della prova d’esame</a:t>
            </a:r>
            <a:br>
              <a:rPr lang="it-IT" dirty="0"/>
            </a:br>
            <a:r>
              <a:rPr lang="it-IT" dirty="0">
                <a:hlinkClick r:id="rId2" action="ppaction://hlinkfile"/>
              </a:rPr>
              <a:t>quadro di riferimento per la prima prova</a:t>
            </a:r>
            <a:endParaRPr lang="it-IT" dirty="0"/>
          </a:p>
        </p:txBody>
      </p:sp>
      <p:sp>
        <p:nvSpPr>
          <p:cNvPr id="3" name="Segnaposto contenuto 2">
            <a:extLst>
              <a:ext uri="{FF2B5EF4-FFF2-40B4-BE49-F238E27FC236}">
                <a16:creationId xmlns:a16="http://schemas.microsoft.com/office/drawing/2014/main" xmlns="" id="{DC3FA016-546F-4DAA-B081-D02B5A0922F1}"/>
              </a:ext>
            </a:extLst>
          </p:cNvPr>
          <p:cNvSpPr>
            <a:spLocks noGrp="1"/>
          </p:cNvSpPr>
          <p:nvPr>
            <p:ph sz="quarter" idx="13"/>
          </p:nvPr>
        </p:nvSpPr>
        <p:spPr>
          <a:xfrm>
            <a:off x="913774" y="1941922"/>
            <a:ext cx="10363826" cy="3849277"/>
          </a:xfrm>
        </p:spPr>
        <p:txBody>
          <a:bodyPr>
            <a:normAutofit fontScale="92500" lnSpcReduction="20000"/>
          </a:bodyPr>
          <a:lstStyle/>
          <a:p>
            <a:r>
              <a:rPr lang="it-IT" dirty="0"/>
              <a:t>1) Tipologie di prova </a:t>
            </a:r>
          </a:p>
          <a:p>
            <a:r>
              <a:rPr lang="it-IT" dirty="0"/>
              <a:t>A Analisi e interpretazione di un testo letterario italiano </a:t>
            </a:r>
            <a:r>
              <a:rPr lang="it-IT" cap="none" dirty="0"/>
              <a:t>(Due tracce che possano coprire due ambiti cronologici o due generi o forme testuali)</a:t>
            </a:r>
          </a:p>
          <a:p>
            <a:r>
              <a:rPr lang="it-IT" dirty="0"/>
              <a:t> B Analisi e produzione di un testo argomentativo (</a:t>
            </a:r>
            <a:r>
              <a:rPr lang="it-IT" cap="none" dirty="0"/>
              <a:t>Tre tracce </a:t>
            </a:r>
            <a:r>
              <a:rPr lang="it-IT" dirty="0"/>
              <a:t>- </a:t>
            </a:r>
            <a:r>
              <a:rPr lang="it-IT" cap="none" dirty="0"/>
              <a:t>Un singolo testo d’appoggio, richieste interpretazione/comprensione e commento</a:t>
            </a:r>
            <a:r>
              <a:rPr lang="it-IT" dirty="0"/>
              <a:t>)</a:t>
            </a:r>
            <a:endParaRPr lang="it-IT" cap="none" dirty="0"/>
          </a:p>
          <a:p>
            <a:r>
              <a:rPr lang="it-IT" dirty="0"/>
              <a:t>C Riflessione critica di carattere espositivo-argomentativo su tematiche di attualità </a:t>
            </a:r>
            <a:r>
              <a:rPr lang="it-IT" cap="none" dirty="0"/>
              <a:t>(Due tracce - Problematiche vicine all’orizzonte esperienziale delle studentesse e degli studenti)</a:t>
            </a:r>
          </a:p>
          <a:p>
            <a:pPr marL="0" indent="0">
              <a:buNone/>
            </a:pPr>
            <a:r>
              <a:rPr lang="it-IT" dirty="0"/>
              <a:t>     </a:t>
            </a:r>
            <a:r>
              <a:rPr lang="it-IT" cap="none" dirty="0"/>
              <a:t>   Con riferimento agli ambiti artistico, letterario, storico, filosofico, scientifico, tecnologico, economico, sociale di cui all’art. 17 del D. Lgs. 62/17 e per dar modo ai candidati di esprimersi su un ventaglio sufficientemente ampio di argomenti, </a:t>
            </a:r>
            <a:r>
              <a:rPr lang="it-IT" b="1" cap="none" dirty="0">
                <a:solidFill>
                  <a:srgbClr val="C00000"/>
                </a:solidFill>
              </a:rPr>
              <a:t>saranno fornite sette tracce</a:t>
            </a:r>
            <a:r>
              <a:rPr lang="it-IT" cap="none" dirty="0"/>
              <a:t>: due per la tipologia A, tre per la tipologia B e due per la tipologia C.</a:t>
            </a:r>
            <a:endParaRPr lang="it-IT" dirty="0"/>
          </a:p>
        </p:txBody>
      </p:sp>
    </p:spTree>
    <p:extLst>
      <p:ext uri="{BB962C8B-B14F-4D97-AF65-F5344CB8AC3E}">
        <p14:creationId xmlns:p14="http://schemas.microsoft.com/office/powerpoint/2010/main" xmlns="" val="33379564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84000"/>
                <a:shade val="100000"/>
                <a:hueMod val="130000"/>
                <a:satMod val="150000"/>
                <a:lumMod val="112000"/>
              </a:schemeClr>
            </a:gs>
            <a:gs pos="100000">
              <a:schemeClr val="bg2">
                <a:shade val="92000"/>
                <a:satMod val="140000"/>
                <a:lumMod val="110000"/>
              </a:schemeClr>
            </a:gs>
          </a:gsLst>
          <a:lin ang="540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5D1C0F6D-5AB0-457D-A2E5-4B8E77E3905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FD56A97F-536A-4D70-BE3C-46ED7477A14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0D0D0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xmlns="" id="{C8F27DD5-AB09-4348-AEAE-38DD5BF3BA3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5284159"/>
          </a:xfrm>
          <a:prstGeom prst="rect">
            <a:avLst/>
          </a:prstGeom>
          <a:ln>
            <a:noFill/>
          </a:ln>
          <a:effectLst>
            <a:outerShdw blurRad="889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xmlns="" id="{4668BA86-F8C3-4CF4-95B9-79CA1B4D35DC}"/>
              </a:ext>
            </a:extLst>
          </p:cNvPr>
          <p:cNvSpPr>
            <a:spLocks noGrp="1"/>
          </p:cNvSpPr>
          <p:nvPr>
            <p:ph type="title"/>
          </p:nvPr>
        </p:nvSpPr>
        <p:spPr>
          <a:xfrm>
            <a:off x="913776" y="643466"/>
            <a:ext cx="3418784" cy="4308475"/>
          </a:xfrm>
        </p:spPr>
        <p:txBody>
          <a:bodyPr anchor="t">
            <a:normAutofit/>
          </a:bodyPr>
          <a:lstStyle/>
          <a:p>
            <a:pPr algn="l"/>
            <a:r>
              <a:rPr lang="it-IT" sz="3400" b="1"/>
              <a:t>Nuclei tematici fondamentali su cui verranno costruite le prove (art. 17 Dlgs. 62/2017)</a:t>
            </a:r>
            <a:br>
              <a:rPr lang="it-IT" sz="3400" b="1"/>
            </a:br>
            <a:endParaRPr lang="it-IT" sz="3400"/>
          </a:p>
        </p:txBody>
      </p:sp>
      <p:sp>
        <p:nvSpPr>
          <p:cNvPr id="3" name="Segnaposto contenuto 2">
            <a:extLst>
              <a:ext uri="{FF2B5EF4-FFF2-40B4-BE49-F238E27FC236}">
                <a16:creationId xmlns:a16="http://schemas.microsoft.com/office/drawing/2014/main" xmlns="" id="{DB18CF60-4F9A-4E23-AFC8-FE5D24FF1398}"/>
              </a:ext>
            </a:extLst>
          </p:cNvPr>
          <p:cNvSpPr>
            <a:spLocks noGrp="1"/>
          </p:cNvSpPr>
          <p:nvPr>
            <p:ph sz="quarter" idx="13"/>
          </p:nvPr>
        </p:nvSpPr>
        <p:spPr>
          <a:xfrm>
            <a:off x="4241261" y="398835"/>
            <a:ext cx="7036340" cy="4786008"/>
          </a:xfrm>
        </p:spPr>
        <p:txBody>
          <a:bodyPr>
            <a:normAutofit/>
          </a:bodyPr>
          <a:lstStyle/>
          <a:p>
            <a:pPr marL="0" indent="0">
              <a:lnSpc>
                <a:spcPct val="110000"/>
              </a:lnSpc>
              <a:buNone/>
            </a:pPr>
            <a:r>
              <a:rPr lang="it-IT" sz="1500" dirty="0"/>
              <a:t>Sia per quanto concerne i testi proposti, sia per quanto attiene alle problematiche contenute nelle tracce, le tematiche trattate potranno essere collegate, per tutte le 3 tipologie, agli ambiti previsti dall’art. 17 del D. Lgs 62/2017, e cioè:</a:t>
            </a:r>
          </a:p>
          <a:p>
            <a:pPr>
              <a:lnSpc>
                <a:spcPct val="110000"/>
              </a:lnSpc>
            </a:pPr>
            <a:r>
              <a:rPr lang="it-IT" sz="1500" dirty="0"/>
              <a:t>Ambito artistico</a:t>
            </a:r>
          </a:p>
          <a:p>
            <a:pPr marL="0" indent="0">
              <a:lnSpc>
                <a:spcPct val="110000"/>
              </a:lnSpc>
              <a:buNone/>
            </a:pPr>
            <a:r>
              <a:rPr lang="it-IT" sz="1500" dirty="0"/>
              <a:t>• Ambito letterario</a:t>
            </a:r>
          </a:p>
          <a:p>
            <a:pPr marL="0" indent="0">
              <a:lnSpc>
                <a:spcPct val="110000"/>
              </a:lnSpc>
              <a:buNone/>
            </a:pPr>
            <a:r>
              <a:rPr lang="it-IT" sz="1500" dirty="0"/>
              <a:t>• Ambito storico</a:t>
            </a:r>
          </a:p>
          <a:p>
            <a:pPr marL="0" indent="0">
              <a:lnSpc>
                <a:spcPct val="110000"/>
              </a:lnSpc>
              <a:buNone/>
            </a:pPr>
            <a:r>
              <a:rPr lang="it-IT" sz="1500" dirty="0"/>
              <a:t>• Ambito filosofico </a:t>
            </a:r>
          </a:p>
          <a:p>
            <a:pPr marL="0" indent="0">
              <a:lnSpc>
                <a:spcPct val="110000"/>
              </a:lnSpc>
              <a:buNone/>
            </a:pPr>
            <a:r>
              <a:rPr lang="it-IT" sz="1500" dirty="0"/>
              <a:t>• Ambito scientifico</a:t>
            </a:r>
          </a:p>
          <a:p>
            <a:pPr marL="0" indent="0">
              <a:lnSpc>
                <a:spcPct val="110000"/>
              </a:lnSpc>
              <a:buNone/>
            </a:pPr>
            <a:r>
              <a:rPr lang="it-IT" sz="1500" dirty="0"/>
              <a:t>• Ambito tecnologico</a:t>
            </a:r>
          </a:p>
          <a:p>
            <a:pPr marL="0" indent="0">
              <a:lnSpc>
                <a:spcPct val="110000"/>
              </a:lnSpc>
              <a:buNone/>
            </a:pPr>
            <a:r>
              <a:rPr lang="it-IT" sz="1500" dirty="0"/>
              <a:t>• Ambito economico</a:t>
            </a:r>
          </a:p>
          <a:p>
            <a:pPr marL="0" indent="0">
              <a:lnSpc>
                <a:spcPct val="110000"/>
              </a:lnSpc>
              <a:buNone/>
            </a:pPr>
            <a:r>
              <a:rPr lang="it-IT" sz="1500" dirty="0"/>
              <a:t>• Ambito sociale</a:t>
            </a:r>
          </a:p>
          <a:p>
            <a:pPr>
              <a:lnSpc>
                <a:spcPct val="110000"/>
              </a:lnSpc>
            </a:pPr>
            <a:endParaRPr lang="it-IT" sz="1500" dirty="0"/>
          </a:p>
          <a:p>
            <a:pPr>
              <a:lnSpc>
                <a:spcPct val="110000"/>
              </a:lnSpc>
            </a:pPr>
            <a:endParaRPr lang="it-IT" sz="1500" dirty="0"/>
          </a:p>
        </p:txBody>
      </p:sp>
      <p:pic>
        <p:nvPicPr>
          <p:cNvPr id="14" name="Picture 13">
            <a:extLst>
              <a:ext uri="{FF2B5EF4-FFF2-40B4-BE49-F238E27FC236}">
                <a16:creationId xmlns:a16="http://schemas.microsoft.com/office/drawing/2014/main" xmlns="" id="{522BA091-022A-4EB4-BBA0-0309BF5F9190}"/>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cstate="print">
            <a:extLst>
              <a:ext uri="{28A0092B-C50C-407E-A947-70E740481C1C}">
                <a14:useLocalDpi xmlns:a14="http://schemas.microsoft.com/office/drawing/2010/main" xmlns="" val="0"/>
              </a:ext>
            </a:extLst>
          </a:blip>
          <a:srcRect t="79187"/>
          <a:stretch/>
        </p:blipFill>
        <p:spPr>
          <a:xfrm>
            <a:off x="0" y="5430644"/>
            <a:ext cx="12192000" cy="1427356"/>
          </a:xfrm>
          <a:prstGeom prst="rect">
            <a:avLst/>
          </a:prstGeom>
        </p:spPr>
      </p:pic>
    </p:spTree>
    <p:extLst>
      <p:ext uri="{BB962C8B-B14F-4D97-AF65-F5344CB8AC3E}">
        <p14:creationId xmlns:p14="http://schemas.microsoft.com/office/powerpoint/2010/main" xmlns="" val="558859046"/>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D408656-BAA1-4BF8-A9F8-31401E92A2A0}"/>
              </a:ext>
            </a:extLst>
          </p:cNvPr>
          <p:cNvSpPr>
            <a:spLocks noGrp="1"/>
          </p:cNvSpPr>
          <p:nvPr>
            <p:ph type="title"/>
          </p:nvPr>
        </p:nvSpPr>
        <p:spPr/>
        <p:txBody>
          <a:bodyPr/>
          <a:lstStyle/>
          <a:p>
            <a:r>
              <a:rPr lang="it-IT" dirty="0"/>
              <a:t>Gli Obiettivi della prova</a:t>
            </a:r>
          </a:p>
        </p:txBody>
      </p:sp>
      <p:sp>
        <p:nvSpPr>
          <p:cNvPr id="3" name="Segnaposto contenuto 2">
            <a:extLst>
              <a:ext uri="{FF2B5EF4-FFF2-40B4-BE49-F238E27FC236}">
                <a16:creationId xmlns:a16="http://schemas.microsoft.com/office/drawing/2014/main" xmlns="" id="{B93E7D4C-E28D-402F-837F-9977A159BD5B}"/>
              </a:ext>
            </a:extLst>
          </p:cNvPr>
          <p:cNvSpPr>
            <a:spLocks noGrp="1"/>
          </p:cNvSpPr>
          <p:nvPr>
            <p:ph sz="quarter" idx="13"/>
          </p:nvPr>
        </p:nvSpPr>
        <p:spPr/>
        <p:txBody>
          <a:bodyPr/>
          <a:lstStyle/>
          <a:p>
            <a:pPr marL="0" indent="0">
              <a:buNone/>
            </a:pPr>
            <a:r>
              <a:rPr lang="it-IT" b="1" dirty="0">
                <a:solidFill>
                  <a:srgbClr val="C00000"/>
                </a:solidFill>
              </a:rPr>
              <a:t>Lingua: </a:t>
            </a:r>
          </a:p>
          <a:p>
            <a:pPr marL="0" indent="0">
              <a:buNone/>
            </a:pPr>
            <a:r>
              <a:rPr lang="it-IT" dirty="0"/>
              <a:t>"padroneggiare il patrimonio lessicale ed espressivo della lingua italiana secondo le esigenze comunicative nei vari contesti"; Competenze di base e specifiche, legate ad argomento e taglio del discorso</a:t>
            </a:r>
          </a:p>
          <a:p>
            <a:pPr marL="0" indent="0">
              <a:buNone/>
            </a:pPr>
            <a:r>
              <a:rPr lang="it-IT" b="1" dirty="0">
                <a:solidFill>
                  <a:srgbClr val="C00000"/>
                </a:solidFill>
              </a:rPr>
              <a:t>Letteratura:</a:t>
            </a:r>
          </a:p>
          <a:p>
            <a:pPr marL="0" indent="0">
              <a:buNone/>
            </a:pPr>
            <a:r>
              <a:rPr lang="it-IT" dirty="0"/>
              <a:t>raggiungere un'adeguata competenza sulla "evoluzione della civiltà artistica e letteraria italiana dall'Unità ad oggi".</a:t>
            </a:r>
          </a:p>
        </p:txBody>
      </p:sp>
    </p:spTree>
    <p:extLst>
      <p:ext uri="{BB962C8B-B14F-4D97-AF65-F5344CB8AC3E}">
        <p14:creationId xmlns:p14="http://schemas.microsoft.com/office/powerpoint/2010/main" xmlns="" val="7185455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D29497C-D90F-433B-B220-2DBEC44C9155}"/>
              </a:ext>
            </a:extLst>
          </p:cNvPr>
          <p:cNvSpPr>
            <a:spLocks noGrp="1"/>
          </p:cNvSpPr>
          <p:nvPr>
            <p:ph type="title"/>
          </p:nvPr>
        </p:nvSpPr>
        <p:spPr/>
        <p:txBody>
          <a:bodyPr/>
          <a:lstStyle/>
          <a:p>
            <a:r>
              <a:rPr lang="it-IT" dirty="0"/>
              <a:t>Obiettivi della prova Rispetto alle varie tipologie – Analisi del testo letterario</a:t>
            </a:r>
          </a:p>
        </p:txBody>
      </p:sp>
      <p:sp>
        <p:nvSpPr>
          <p:cNvPr id="3" name="Segnaposto contenuto 2">
            <a:extLst>
              <a:ext uri="{FF2B5EF4-FFF2-40B4-BE49-F238E27FC236}">
                <a16:creationId xmlns:a16="http://schemas.microsoft.com/office/drawing/2014/main" xmlns="" id="{F2D8B033-02C9-45A0-8838-E3551BA1442C}"/>
              </a:ext>
            </a:extLst>
          </p:cNvPr>
          <p:cNvSpPr>
            <a:spLocks noGrp="1"/>
          </p:cNvSpPr>
          <p:nvPr>
            <p:ph sz="quarter" idx="13"/>
          </p:nvPr>
        </p:nvSpPr>
        <p:spPr/>
        <p:txBody>
          <a:bodyPr>
            <a:normAutofit/>
          </a:bodyPr>
          <a:lstStyle/>
          <a:p>
            <a:pPr marL="0" indent="0">
              <a:buNone/>
            </a:pPr>
            <a:r>
              <a:rPr lang="it-IT" dirty="0"/>
              <a:t>Nell'analisi di un testo letterario, </a:t>
            </a:r>
          </a:p>
          <a:p>
            <a:r>
              <a:rPr lang="it-IT" dirty="0"/>
              <a:t>comprensione degli snodi testuali e dei significati </a:t>
            </a:r>
          </a:p>
          <a:p>
            <a:r>
              <a:rPr lang="it-IT" dirty="0"/>
              <a:t>capacità di interpretare e far "parlare il testo" oltre il suo significato letterale; </a:t>
            </a:r>
          </a:p>
          <a:p>
            <a:r>
              <a:rPr lang="it-IT" dirty="0"/>
              <a:t>il testo andrà messo in relazione con l'esperienza formativa e personale dello studente e collocato in un orizzonte storico e culturale più ampio; </a:t>
            </a:r>
          </a:p>
          <a:p>
            <a:r>
              <a:rPr lang="it-IT" dirty="0"/>
              <a:t>nell'analisi e nel commento si dovrà utilizzare un lessico puntuale ed efficace, che vada oltre quello abitualmente adoperato in un discorso orale. </a:t>
            </a:r>
          </a:p>
        </p:txBody>
      </p:sp>
    </p:spTree>
    <p:extLst>
      <p:ext uri="{BB962C8B-B14F-4D97-AF65-F5344CB8AC3E}">
        <p14:creationId xmlns:p14="http://schemas.microsoft.com/office/powerpoint/2010/main" xmlns="" val="3472143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0DE24498-1962-4D3D-BDB8-A70A6008929D}"/>
              </a:ext>
            </a:extLst>
          </p:cNvPr>
          <p:cNvSpPr>
            <a:spLocks noGrp="1"/>
          </p:cNvSpPr>
          <p:nvPr>
            <p:ph type="title"/>
          </p:nvPr>
        </p:nvSpPr>
        <p:spPr/>
        <p:txBody>
          <a:bodyPr/>
          <a:lstStyle/>
          <a:p>
            <a:r>
              <a:rPr lang="it-IT" dirty="0"/>
              <a:t>la normativa recente sugli Esami di stato</a:t>
            </a:r>
          </a:p>
        </p:txBody>
      </p:sp>
      <p:sp>
        <p:nvSpPr>
          <p:cNvPr id="4" name="Segnaposto testo 3">
            <a:extLst>
              <a:ext uri="{FF2B5EF4-FFF2-40B4-BE49-F238E27FC236}">
                <a16:creationId xmlns:a16="http://schemas.microsoft.com/office/drawing/2014/main" xmlns="" id="{49AAA345-49CF-4250-9302-3B50111FF3F2}"/>
              </a:ext>
            </a:extLst>
          </p:cNvPr>
          <p:cNvSpPr>
            <a:spLocks noGrp="1"/>
          </p:cNvSpPr>
          <p:nvPr>
            <p:ph sz="quarter" idx="13"/>
          </p:nvPr>
        </p:nvSpPr>
        <p:spPr/>
        <p:txBody>
          <a:bodyPr>
            <a:normAutofit lnSpcReduction="10000"/>
          </a:bodyPr>
          <a:lstStyle/>
          <a:p>
            <a:pPr marL="285750" indent="-285750" algn="l">
              <a:buFont typeface="Arial" panose="020B0604020202020204" pitchFamily="34" charset="0"/>
              <a:buChar char="•"/>
            </a:pPr>
            <a:r>
              <a:rPr lang="it-IT" cap="none" dirty="0"/>
              <a:t>Decreto legislativo </a:t>
            </a:r>
            <a:r>
              <a:rPr lang="it-IT" b="1" cap="none" dirty="0">
                <a:solidFill>
                  <a:srgbClr val="FF0000"/>
                </a:solidFill>
                <a:hlinkClick r:id="rId2" action="ppaction://hlinkfile"/>
              </a:rPr>
              <a:t>13/04/2017, N. 62 </a:t>
            </a:r>
            <a:r>
              <a:rPr lang="it-IT" b="1" cap="none" dirty="0">
                <a:solidFill>
                  <a:srgbClr val="FF0000"/>
                </a:solidFill>
              </a:rPr>
              <a:t>- </a:t>
            </a:r>
            <a:r>
              <a:rPr lang="it-IT" b="1" cap="none" dirty="0"/>
              <a:t>N</a:t>
            </a:r>
            <a:r>
              <a:rPr lang="it-IT" cap="none" dirty="0"/>
              <a:t>orme in materia di valutazione e certificazione delle competenze nel primo ciclo ed esami di stato, a norma dell'articolo 1, commi 180 e 181, lettera i) della legge 13 luglio 2015, n. 107 - </a:t>
            </a:r>
            <a:r>
              <a:rPr lang="it-IT" b="1" cap="none" dirty="0">
                <a:solidFill>
                  <a:srgbClr val="FF0000"/>
                </a:solidFill>
              </a:rPr>
              <a:t>capo III - esame di Stato nel secondo ciclo di istruzione, art. 12  e sgg.</a:t>
            </a:r>
          </a:p>
          <a:p>
            <a:pPr marL="285750" indent="-285750" algn="l">
              <a:buFont typeface="Arial" panose="020B0604020202020204" pitchFamily="34" charset="0"/>
              <a:buChar char="•"/>
            </a:pPr>
            <a:r>
              <a:rPr lang="it-IT" cap="none" dirty="0"/>
              <a:t>Decreto ministeriale </a:t>
            </a:r>
            <a:r>
              <a:rPr lang="it-IT" b="1" cap="none" dirty="0">
                <a:solidFill>
                  <a:srgbClr val="FF0000"/>
                </a:solidFill>
              </a:rPr>
              <a:t>n. </a:t>
            </a:r>
            <a:r>
              <a:rPr lang="it-IT" b="1" cap="none" dirty="0">
                <a:solidFill>
                  <a:srgbClr val="FF0000"/>
                </a:solidFill>
                <a:hlinkClick r:id="rId3" action="ppaction://hlinkfile"/>
              </a:rPr>
              <a:t>769 DEL 26/11/2018 </a:t>
            </a:r>
            <a:r>
              <a:rPr lang="it-IT" cap="none" dirty="0"/>
              <a:t>- ai sensi dell'articolo 17, commi 5 e 6, del decreto legislativo 13 aprile 2017, n. 62, sono adottati i </a:t>
            </a:r>
            <a:r>
              <a:rPr lang="it-IT" b="1" cap="none" dirty="0">
                <a:solidFill>
                  <a:srgbClr val="FF0000"/>
                </a:solidFill>
              </a:rPr>
              <a:t>quadri di riferimento </a:t>
            </a:r>
            <a:r>
              <a:rPr lang="it-IT" cap="none" dirty="0"/>
              <a:t>e le </a:t>
            </a:r>
            <a:r>
              <a:rPr lang="it-IT" b="1" cap="none" dirty="0">
                <a:solidFill>
                  <a:srgbClr val="FF0000"/>
                </a:solidFill>
              </a:rPr>
              <a:t>griglie di valutazione per la redazione e lo svolgimento della prima e della seconda prova scritta</a:t>
            </a:r>
            <a:r>
              <a:rPr lang="it-IT" cap="none" dirty="0"/>
              <a:t> dell'esame di stato conclusivo del secondo ciclo di istruzione, definiti, rispettivamente per la prima e la seconda prova</a:t>
            </a:r>
          </a:p>
        </p:txBody>
      </p:sp>
    </p:spTree>
    <p:extLst>
      <p:ext uri="{BB962C8B-B14F-4D97-AF65-F5344CB8AC3E}">
        <p14:creationId xmlns:p14="http://schemas.microsoft.com/office/powerpoint/2010/main" xmlns="" val="4402491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DA21245-EAD4-4753-BC0E-149B1B988993}"/>
              </a:ext>
            </a:extLst>
          </p:cNvPr>
          <p:cNvSpPr>
            <a:spLocks noGrp="1"/>
          </p:cNvSpPr>
          <p:nvPr>
            <p:ph type="title"/>
          </p:nvPr>
        </p:nvSpPr>
        <p:spPr/>
        <p:txBody>
          <a:bodyPr/>
          <a:lstStyle/>
          <a:p>
            <a:r>
              <a:rPr lang="it-IT" dirty="0">
                <a:solidFill>
                  <a:prstClr val="black"/>
                </a:solidFill>
              </a:rPr>
              <a:t>Obiettivi della prova Rispetto alle varie tipologie – Tipologia B</a:t>
            </a:r>
            <a:endParaRPr lang="it-IT" dirty="0"/>
          </a:p>
        </p:txBody>
      </p:sp>
      <p:sp>
        <p:nvSpPr>
          <p:cNvPr id="3" name="Segnaposto contenuto 2">
            <a:extLst>
              <a:ext uri="{FF2B5EF4-FFF2-40B4-BE49-F238E27FC236}">
                <a16:creationId xmlns:a16="http://schemas.microsoft.com/office/drawing/2014/main" xmlns="" id="{0C6417F9-8D5C-4ACB-AE7B-7ECFC862BC88}"/>
              </a:ext>
            </a:extLst>
          </p:cNvPr>
          <p:cNvSpPr>
            <a:spLocks noGrp="1"/>
          </p:cNvSpPr>
          <p:nvPr>
            <p:ph sz="quarter" idx="13"/>
          </p:nvPr>
        </p:nvSpPr>
        <p:spPr/>
        <p:txBody>
          <a:bodyPr>
            <a:normAutofit/>
          </a:bodyPr>
          <a:lstStyle/>
          <a:p>
            <a:r>
              <a:rPr lang="it-IT" dirty="0"/>
              <a:t>Per la tipologia B, capacità di </a:t>
            </a:r>
          </a:p>
          <a:p>
            <a:r>
              <a:rPr lang="it-IT" dirty="0"/>
              <a:t>comprensione del testo dato; di </a:t>
            </a:r>
          </a:p>
          <a:p>
            <a:r>
              <a:rPr lang="it-IT" dirty="0"/>
              <a:t>riconoscimento degli snodi argomentativi presenti; di </a:t>
            </a:r>
          </a:p>
          <a:p>
            <a:r>
              <a:rPr lang="it-IT" dirty="0"/>
              <a:t>individuazione della tesi sostenuta e degli argomenti a favore o contrari; di</a:t>
            </a:r>
          </a:p>
          <a:p>
            <a:r>
              <a:rPr lang="it-IT" dirty="0"/>
              <a:t> riconoscimento della struttura del testo. </a:t>
            </a:r>
          </a:p>
          <a:p>
            <a:pPr marL="0" indent="0">
              <a:buNone/>
            </a:pPr>
            <a:r>
              <a:rPr lang="it-IT" dirty="0"/>
              <a:t>Lo studente Deve successivamente produrre un testo di tipo argomentativo anche basandosi sulle conoscenze acquisite nel suo corso di studio. </a:t>
            </a:r>
          </a:p>
        </p:txBody>
      </p:sp>
    </p:spTree>
    <p:extLst>
      <p:ext uri="{BB962C8B-B14F-4D97-AF65-F5344CB8AC3E}">
        <p14:creationId xmlns:p14="http://schemas.microsoft.com/office/powerpoint/2010/main" xmlns="" val="26813239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FC7FB935-2CFC-4A78-B455-6CE5A6F892BD}"/>
              </a:ext>
            </a:extLst>
          </p:cNvPr>
          <p:cNvSpPr>
            <a:spLocks noGrp="1"/>
          </p:cNvSpPr>
          <p:nvPr>
            <p:ph type="title"/>
          </p:nvPr>
        </p:nvSpPr>
        <p:spPr/>
        <p:txBody>
          <a:bodyPr/>
          <a:lstStyle/>
          <a:p>
            <a:r>
              <a:rPr lang="it-IT" dirty="0">
                <a:solidFill>
                  <a:prstClr val="black"/>
                </a:solidFill>
              </a:rPr>
              <a:t>Obiettivi della prova Rispetto alle varie tipologie – Tipologia c</a:t>
            </a:r>
            <a:endParaRPr lang="it-IT" dirty="0"/>
          </a:p>
        </p:txBody>
      </p:sp>
      <p:sp>
        <p:nvSpPr>
          <p:cNvPr id="3" name="Segnaposto contenuto 2">
            <a:extLst>
              <a:ext uri="{FF2B5EF4-FFF2-40B4-BE49-F238E27FC236}">
                <a16:creationId xmlns:a16="http://schemas.microsoft.com/office/drawing/2014/main" xmlns="" id="{2B3510EC-99C3-471F-A6F7-4E987786D606}"/>
              </a:ext>
            </a:extLst>
          </p:cNvPr>
          <p:cNvSpPr>
            <a:spLocks noGrp="1"/>
          </p:cNvSpPr>
          <p:nvPr>
            <p:ph sz="quarter" idx="13"/>
          </p:nvPr>
        </p:nvSpPr>
        <p:spPr/>
        <p:txBody>
          <a:bodyPr/>
          <a:lstStyle/>
          <a:p>
            <a:pPr marL="0" indent="0">
              <a:buNone/>
            </a:pPr>
            <a:r>
              <a:rPr lang="it-IT" dirty="0"/>
              <a:t>Nello sviluppo di un elaborato di tipologia C, lo studente deve essere in grado di: </a:t>
            </a:r>
          </a:p>
          <a:p>
            <a:r>
              <a:rPr lang="it-IT" dirty="0"/>
              <a:t>affrontare con sicurezza un tema dato</a:t>
            </a:r>
          </a:p>
          <a:p>
            <a:r>
              <a:rPr lang="it-IT" dirty="0"/>
              <a:t>svilupparlo gradualmente mettendo in campo conoscenze acquisite nel corso di studi seguito o giudizi e idee personali</a:t>
            </a:r>
          </a:p>
          <a:p>
            <a:pPr marL="0" indent="0">
              <a:buNone/>
            </a:pPr>
            <a:r>
              <a:rPr lang="it-IT" dirty="0"/>
              <a:t>Allo studente si chiede di organizzare le proprie conoscenze e di esporle con proprietà e chiarezza</a:t>
            </a:r>
          </a:p>
        </p:txBody>
      </p:sp>
    </p:spTree>
    <p:extLst>
      <p:ext uri="{BB962C8B-B14F-4D97-AF65-F5344CB8AC3E}">
        <p14:creationId xmlns:p14="http://schemas.microsoft.com/office/powerpoint/2010/main" xmlns="" val="32535725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AF15E6AC-5888-4524-B9B1-5C464434A63C}"/>
              </a:ext>
            </a:extLst>
          </p:cNvPr>
          <p:cNvSpPr>
            <a:spLocks noGrp="1"/>
          </p:cNvSpPr>
          <p:nvPr>
            <p:ph type="title"/>
          </p:nvPr>
        </p:nvSpPr>
        <p:spPr/>
        <p:txBody>
          <a:bodyPr>
            <a:normAutofit fontScale="90000"/>
          </a:bodyPr>
          <a:lstStyle/>
          <a:p>
            <a:r>
              <a:rPr lang="it-IT" b="1" dirty="0"/>
              <a:t>Griglia di valutazione per l’attribuzione dei punteggi </a:t>
            </a:r>
            <a:br>
              <a:rPr lang="it-IT" b="1" dirty="0"/>
            </a:br>
            <a:r>
              <a:rPr lang="it-IT" sz="2700" dirty="0"/>
              <a:t>Indicazioni generali per la valutazione degli elaborati (MAX 60 </a:t>
            </a:r>
            <a:r>
              <a:rPr lang="it-IT" sz="2700" dirty="0" err="1"/>
              <a:t>pt</a:t>
            </a:r>
            <a:r>
              <a:rPr lang="it-IT" sz="2700" dirty="0"/>
              <a:t>)</a:t>
            </a:r>
            <a:br>
              <a:rPr lang="it-IT" sz="2700" dirty="0"/>
            </a:br>
            <a:endParaRPr lang="it-IT" sz="2700" dirty="0"/>
          </a:p>
        </p:txBody>
      </p:sp>
      <p:sp>
        <p:nvSpPr>
          <p:cNvPr id="3" name="Segnaposto contenuto 2">
            <a:extLst>
              <a:ext uri="{FF2B5EF4-FFF2-40B4-BE49-F238E27FC236}">
                <a16:creationId xmlns:a16="http://schemas.microsoft.com/office/drawing/2014/main" xmlns="" id="{D321C54C-B0BE-4760-BAF6-DE935613CD1F}"/>
              </a:ext>
            </a:extLst>
          </p:cNvPr>
          <p:cNvSpPr>
            <a:spLocks noGrp="1"/>
          </p:cNvSpPr>
          <p:nvPr>
            <p:ph sz="quarter" idx="13"/>
          </p:nvPr>
        </p:nvSpPr>
        <p:spPr/>
        <p:txBody>
          <a:bodyPr>
            <a:normAutofit fontScale="92500" lnSpcReduction="10000"/>
          </a:bodyPr>
          <a:lstStyle/>
          <a:p>
            <a:pPr marL="0" indent="0">
              <a:buNone/>
            </a:pPr>
            <a:r>
              <a:rPr lang="it-IT" b="1" dirty="0"/>
              <a:t>INDICATORE 1</a:t>
            </a:r>
          </a:p>
          <a:p>
            <a:pPr marL="0" indent="0">
              <a:buNone/>
            </a:pPr>
            <a:r>
              <a:rPr lang="it-IT" dirty="0"/>
              <a:t> • Ideazione, pianificazione e organizzazione del testo. • Coesione e coerenza testuale. </a:t>
            </a:r>
          </a:p>
          <a:p>
            <a:pPr marL="0" indent="0">
              <a:buNone/>
            </a:pPr>
            <a:r>
              <a:rPr lang="it-IT" b="1" dirty="0"/>
              <a:t>INDICATORE 2 </a:t>
            </a:r>
          </a:p>
          <a:p>
            <a:pPr marL="0" indent="0">
              <a:buNone/>
            </a:pPr>
            <a:r>
              <a:rPr lang="it-IT" dirty="0"/>
              <a:t>• Ricchezza e padronanza lessicale. • Correttezza grammaticale (ortografia, morfologia, sintassi); uso corretto ed efficace della punteggiatura.</a:t>
            </a:r>
          </a:p>
          <a:p>
            <a:pPr marL="0" indent="0">
              <a:buNone/>
            </a:pPr>
            <a:r>
              <a:rPr lang="it-IT" b="1" dirty="0"/>
              <a:t> INDICATORE 3</a:t>
            </a:r>
          </a:p>
          <a:p>
            <a:pPr marL="0" indent="0">
              <a:buNone/>
            </a:pPr>
            <a:r>
              <a:rPr lang="it-IT" dirty="0"/>
              <a:t> • Ampiezza e precisione delle conoscenze e dei riferimenti culturali. </a:t>
            </a:r>
          </a:p>
          <a:p>
            <a:pPr marL="0" indent="0">
              <a:buNone/>
            </a:pPr>
            <a:r>
              <a:rPr lang="it-IT" dirty="0"/>
              <a:t>• Espressione di giudizi critici e valutazioni personali.</a:t>
            </a:r>
          </a:p>
        </p:txBody>
      </p:sp>
    </p:spTree>
    <p:extLst>
      <p:ext uri="{BB962C8B-B14F-4D97-AF65-F5344CB8AC3E}">
        <p14:creationId xmlns:p14="http://schemas.microsoft.com/office/powerpoint/2010/main" xmlns="" val="12018818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339C62C-8C7C-4349-9ACC-4E49AFE336AC}"/>
              </a:ext>
            </a:extLst>
          </p:cNvPr>
          <p:cNvSpPr>
            <a:spLocks noGrp="1"/>
          </p:cNvSpPr>
          <p:nvPr>
            <p:ph type="title"/>
          </p:nvPr>
        </p:nvSpPr>
        <p:spPr/>
        <p:txBody>
          <a:bodyPr>
            <a:normAutofit/>
          </a:bodyPr>
          <a:lstStyle/>
          <a:p>
            <a:r>
              <a:rPr lang="it-IT" sz="3200" b="1" dirty="0"/>
              <a:t>Indicatori specifici per le singole tipologie di prova</a:t>
            </a:r>
            <a:br>
              <a:rPr lang="it-IT" sz="3200" b="1" dirty="0"/>
            </a:br>
            <a:r>
              <a:rPr lang="it-IT" sz="3200" dirty="0"/>
              <a:t> Tipologia A </a:t>
            </a:r>
          </a:p>
        </p:txBody>
      </p:sp>
      <p:sp>
        <p:nvSpPr>
          <p:cNvPr id="3" name="Segnaposto contenuto 2">
            <a:extLst>
              <a:ext uri="{FF2B5EF4-FFF2-40B4-BE49-F238E27FC236}">
                <a16:creationId xmlns:a16="http://schemas.microsoft.com/office/drawing/2014/main" xmlns="" id="{34A7CF47-2E85-4F9D-9625-86DC9C50E9BD}"/>
              </a:ext>
            </a:extLst>
          </p:cNvPr>
          <p:cNvSpPr>
            <a:spLocks noGrp="1"/>
          </p:cNvSpPr>
          <p:nvPr>
            <p:ph sz="quarter" idx="13"/>
          </p:nvPr>
        </p:nvSpPr>
        <p:spPr/>
        <p:txBody>
          <a:bodyPr>
            <a:normAutofit lnSpcReduction="10000"/>
          </a:bodyPr>
          <a:lstStyle/>
          <a:p>
            <a:pPr marL="0" indent="0">
              <a:buNone/>
            </a:pPr>
            <a:r>
              <a:rPr lang="it-IT" dirty="0"/>
              <a:t>Elementi da valutare nello specifico (MAX 40 </a:t>
            </a:r>
            <a:r>
              <a:rPr lang="it-IT" dirty="0" err="1"/>
              <a:t>pt</a:t>
            </a:r>
            <a:r>
              <a:rPr lang="it-IT" dirty="0"/>
              <a:t>)</a:t>
            </a:r>
          </a:p>
          <a:p>
            <a:pPr marL="0" indent="0">
              <a:buNone/>
            </a:pPr>
            <a:r>
              <a:rPr lang="it-IT" dirty="0"/>
              <a:t>• </a:t>
            </a:r>
            <a:r>
              <a:rPr lang="it-IT" b="1" dirty="0">
                <a:solidFill>
                  <a:srgbClr val="C00000"/>
                </a:solidFill>
              </a:rPr>
              <a:t>Rispetto dei vincoli posti nella consegna </a:t>
            </a:r>
            <a:r>
              <a:rPr lang="it-IT" dirty="0"/>
              <a:t>(ad esempio, indicazioni di massima circa la lunghezza del testo – se presenti – o indicazioni circa la forma parafrasata o sintetica della rielaborazione). </a:t>
            </a:r>
          </a:p>
          <a:p>
            <a:pPr marL="0" indent="0">
              <a:buNone/>
            </a:pPr>
            <a:r>
              <a:rPr lang="it-IT" dirty="0"/>
              <a:t>• </a:t>
            </a:r>
            <a:r>
              <a:rPr lang="it-IT" b="1" dirty="0">
                <a:solidFill>
                  <a:srgbClr val="C00000"/>
                </a:solidFill>
              </a:rPr>
              <a:t>Capacità di comprendere il testo </a:t>
            </a:r>
            <a:r>
              <a:rPr lang="it-IT" dirty="0"/>
              <a:t>nel suo senso complessivo e nei suoi snodi tematici e stilistici. </a:t>
            </a:r>
          </a:p>
          <a:p>
            <a:pPr marL="0" indent="0">
              <a:buNone/>
            </a:pPr>
            <a:r>
              <a:rPr lang="it-IT" dirty="0"/>
              <a:t>• </a:t>
            </a:r>
            <a:r>
              <a:rPr lang="it-IT" b="1" dirty="0">
                <a:solidFill>
                  <a:srgbClr val="C00000"/>
                </a:solidFill>
              </a:rPr>
              <a:t>Puntualità nell'analisi</a:t>
            </a:r>
            <a:r>
              <a:rPr lang="it-IT" dirty="0"/>
              <a:t> lessicale, sintattica, stilistica e retorica (se richiesta). </a:t>
            </a:r>
          </a:p>
          <a:p>
            <a:pPr marL="0" indent="0">
              <a:buNone/>
            </a:pPr>
            <a:r>
              <a:rPr lang="it-IT" dirty="0"/>
              <a:t>• </a:t>
            </a:r>
            <a:r>
              <a:rPr lang="it-IT" b="1" dirty="0">
                <a:solidFill>
                  <a:srgbClr val="C00000"/>
                </a:solidFill>
              </a:rPr>
              <a:t>Interpretazione </a:t>
            </a:r>
            <a:r>
              <a:rPr lang="it-IT" dirty="0"/>
              <a:t>corretta e articolata del testo.</a:t>
            </a:r>
          </a:p>
        </p:txBody>
      </p:sp>
    </p:spTree>
    <p:extLst>
      <p:ext uri="{BB962C8B-B14F-4D97-AF65-F5344CB8AC3E}">
        <p14:creationId xmlns:p14="http://schemas.microsoft.com/office/powerpoint/2010/main" xmlns="" val="8464502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8F3F325D-BF7F-4D7E-A5F2-D209F56D6275}"/>
              </a:ext>
            </a:extLst>
          </p:cNvPr>
          <p:cNvSpPr>
            <a:spLocks noGrp="1"/>
          </p:cNvSpPr>
          <p:nvPr>
            <p:ph type="title"/>
          </p:nvPr>
        </p:nvSpPr>
        <p:spPr/>
        <p:txBody>
          <a:bodyPr/>
          <a:lstStyle/>
          <a:p>
            <a:r>
              <a:rPr lang="it-IT" b="1" dirty="0"/>
              <a:t>Indicatori specifici per le singole tipologie di prova</a:t>
            </a:r>
            <a:br>
              <a:rPr lang="it-IT" b="1" dirty="0"/>
            </a:br>
            <a:r>
              <a:rPr lang="it-IT" dirty="0"/>
              <a:t> Tipologia b </a:t>
            </a:r>
          </a:p>
        </p:txBody>
      </p:sp>
      <p:sp>
        <p:nvSpPr>
          <p:cNvPr id="3" name="Segnaposto contenuto 2">
            <a:extLst>
              <a:ext uri="{FF2B5EF4-FFF2-40B4-BE49-F238E27FC236}">
                <a16:creationId xmlns:a16="http://schemas.microsoft.com/office/drawing/2014/main" xmlns="" id="{8ED2F3AB-3D80-4BF8-8C60-6FE9E8A16F54}"/>
              </a:ext>
            </a:extLst>
          </p:cNvPr>
          <p:cNvSpPr>
            <a:spLocks noGrp="1"/>
          </p:cNvSpPr>
          <p:nvPr>
            <p:ph sz="quarter" idx="13"/>
          </p:nvPr>
        </p:nvSpPr>
        <p:spPr/>
        <p:txBody>
          <a:bodyPr/>
          <a:lstStyle/>
          <a:p>
            <a:pPr marL="0" indent="0">
              <a:buNone/>
            </a:pPr>
            <a:r>
              <a:rPr lang="it-IT" b="1" dirty="0"/>
              <a:t>Elementi da valutare nello specifico (MAX 40 </a:t>
            </a:r>
            <a:r>
              <a:rPr lang="it-IT" b="1" dirty="0" err="1"/>
              <a:t>pt</a:t>
            </a:r>
            <a:r>
              <a:rPr lang="it-IT" b="1" dirty="0"/>
              <a:t>) </a:t>
            </a:r>
          </a:p>
          <a:p>
            <a:pPr marL="0" indent="0">
              <a:buNone/>
            </a:pPr>
            <a:r>
              <a:rPr lang="it-IT" dirty="0"/>
              <a:t>• </a:t>
            </a:r>
            <a:r>
              <a:rPr lang="it-IT" b="1" dirty="0">
                <a:solidFill>
                  <a:srgbClr val="C00000"/>
                </a:solidFill>
              </a:rPr>
              <a:t>Individuazione </a:t>
            </a:r>
            <a:r>
              <a:rPr lang="it-IT" dirty="0"/>
              <a:t>corretta di </a:t>
            </a:r>
            <a:r>
              <a:rPr lang="it-IT" b="1" dirty="0">
                <a:solidFill>
                  <a:srgbClr val="C00000"/>
                </a:solidFill>
              </a:rPr>
              <a:t>tesi e argomentazioni </a:t>
            </a:r>
            <a:r>
              <a:rPr lang="it-IT" dirty="0"/>
              <a:t>presenti nel testo proposto. </a:t>
            </a:r>
          </a:p>
          <a:p>
            <a:pPr marL="0" indent="0">
              <a:buNone/>
            </a:pPr>
            <a:r>
              <a:rPr lang="it-IT" dirty="0"/>
              <a:t>• Capacità di sostenere con coerenza </a:t>
            </a:r>
            <a:r>
              <a:rPr lang="it-IT" b="1" dirty="0">
                <a:solidFill>
                  <a:srgbClr val="C00000"/>
                </a:solidFill>
              </a:rPr>
              <a:t>un percorso ragionativo </a:t>
            </a:r>
            <a:r>
              <a:rPr lang="it-IT" dirty="0"/>
              <a:t>adoperando connettivi pertinenti. </a:t>
            </a:r>
          </a:p>
          <a:p>
            <a:pPr marL="0" indent="0">
              <a:buNone/>
            </a:pPr>
            <a:r>
              <a:rPr lang="it-IT" dirty="0"/>
              <a:t>• </a:t>
            </a:r>
            <a:r>
              <a:rPr lang="it-IT" b="1" dirty="0">
                <a:solidFill>
                  <a:srgbClr val="C00000"/>
                </a:solidFill>
              </a:rPr>
              <a:t>Correttezza e congruenza dei riferimenti culturali </a:t>
            </a:r>
            <a:r>
              <a:rPr lang="it-IT" dirty="0"/>
              <a:t>utilizzati per sostenere l'argomentazione</a:t>
            </a:r>
          </a:p>
        </p:txBody>
      </p:sp>
    </p:spTree>
    <p:extLst>
      <p:ext uri="{BB962C8B-B14F-4D97-AF65-F5344CB8AC3E}">
        <p14:creationId xmlns:p14="http://schemas.microsoft.com/office/powerpoint/2010/main" xmlns="" val="32387207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B8C4D8AB-E634-4E8F-A38B-7BCE4D1BCF54}"/>
              </a:ext>
            </a:extLst>
          </p:cNvPr>
          <p:cNvSpPr>
            <a:spLocks noGrp="1"/>
          </p:cNvSpPr>
          <p:nvPr>
            <p:ph type="title"/>
          </p:nvPr>
        </p:nvSpPr>
        <p:spPr/>
        <p:txBody>
          <a:bodyPr/>
          <a:lstStyle/>
          <a:p>
            <a:r>
              <a:rPr lang="it-IT" b="1" dirty="0"/>
              <a:t>Indicatori specifici per le singole tipologie di prova</a:t>
            </a:r>
            <a:br>
              <a:rPr lang="it-IT" b="1" dirty="0"/>
            </a:br>
            <a:r>
              <a:rPr lang="it-IT" dirty="0"/>
              <a:t> Tipologia c </a:t>
            </a:r>
          </a:p>
        </p:txBody>
      </p:sp>
      <p:sp>
        <p:nvSpPr>
          <p:cNvPr id="3" name="Segnaposto contenuto 2">
            <a:extLst>
              <a:ext uri="{FF2B5EF4-FFF2-40B4-BE49-F238E27FC236}">
                <a16:creationId xmlns:a16="http://schemas.microsoft.com/office/drawing/2014/main" xmlns="" id="{4DF5C6EA-0E94-4939-A436-C7E688C3C225}"/>
              </a:ext>
            </a:extLst>
          </p:cNvPr>
          <p:cNvSpPr>
            <a:spLocks noGrp="1"/>
          </p:cNvSpPr>
          <p:nvPr>
            <p:ph sz="quarter" idx="13"/>
          </p:nvPr>
        </p:nvSpPr>
        <p:spPr/>
        <p:txBody>
          <a:bodyPr>
            <a:normAutofit/>
          </a:bodyPr>
          <a:lstStyle/>
          <a:p>
            <a:pPr marL="0" indent="0">
              <a:buNone/>
            </a:pPr>
            <a:r>
              <a:rPr lang="it-IT" b="1" dirty="0"/>
              <a:t>Elementi da valutare nello specifico (MAX 40 </a:t>
            </a:r>
            <a:r>
              <a:rPr lang="it-IT" b="1" dirty="0" err="1"/>
              <a:t>pt</a:t>
            </a:r>
            <a:r>
              <a:rPr lang="it-IT" b="1" dirty="0"/>
              <a:t>) </a:t>
            </a:r>
          </a:p>
          <a:p>
            <a:pPr marL="0" indent="0">
              <a:buNone/>
            </a:pPr>
            <a:r>
              <a:rPr lang="it-IT" dirty="0"/>
              <a:t>• </a:t>
            </a:r>
            <a:r>
              <a:rPr lang="it-IT" b="1" dirty="0">
                <a:solidFill>
                  <a:srgbClr val="C00000"/>
                </a:solidFill>
              </a:rPr>
              <a:t>Pertinenza</a:t>
            </a:r>
            <a:r>
              <a:rPr lang="it-IT" dirty="0"/>
              <a:t> del testo rispetto alla traccia e </a:t>
            </a:r>
            <a:r>
              <a:rPr lang="it-IT" b="1" dirty="0">
                <a:solidFill>
                  <a:srgbClr val="C00000"/>
                </a:solidFill>
              </a:rPr>
              <a:t>coerenza</a:t>
            </a:r>
            <a:r>
              <a:rPr lang="it-IT" dirty="0"/>
              <a:t> nella formulazione del titolo e dell'eventuale </a:t>
            </a:r>
            <a:r>
              <a:rPr lang="it-IT" dirty="0" err="1"/>
              <a:t>paragrafazione</a:t>
            </a:r>
            <a:r>
              <a:rPr lang="it-IT" dirty="0"/>
              <a:t>. </a:t>
            </a:r>
          </a:p>
          <a:p>
            <a:pPr marL="0" indent="0">
              <a:buNone/>
            </a:pPr>
            <a:r>
              <a:rPr lang="it-IT" dirty="0"/>
              <a:t>• </a:t>
            </a:r>
            <a:r>
              <a:rPr lang="it-IT" b="1" dirty="0">
                <a:solidFill>
                  <a:srgbClr val="C00000"/>
                </a:solidFill>
              </a:rPr>
              <a:t>Sviluppo</a:t>
            </a:r>
            <a:r>
              <a:rPr lang="it-IT" dirty="0"/>
              <a:t> ordinato e lineare dell</a:t>
            </a:r>
            <a:r>
              <a:rPr lang="it-IT" b="1" dirty="0">
                <a:solidFill>
                  <a:srgbClr val="C00000"/>
                </a:solidFill>
              </a:rPr>
              <a:t>’esposizione</a:t>
            </a:r>
            <a:r>
              <a:rPr lang="it-IT" dirty="0"/>
              <a:t>. </a:t>
            </a:r>
          </a:p>
          <a:p>
            <a:pPr marL="0" indent="0">
              <a:buNone/>
            </a:pPr>
            <a:r>
              <a:rPr lang="it-IT" dirty="0"/>
              <a:t>• </a:t>
            </a:r>
            <a:r>
              <a:rPr lang="it-IT" b="1" dirty="0">
                <a:solidFill>
                  <a:srgbClr val="C00000"/>
                </a:solidFill>
              </a:rPr>
              <a:t>Correttezza</a:t>
            </a:r>
            <a:r>
              <a:rPr lang="it-IT" dirty="0"/>
              <a:t> e articolazione delle </a:t>
            </a:r>
            <a:r>
              <a:rPr lang="it-IT" b="1" dirty="0">
                <a:solidFill>
                  <a:srgbClr val="C00000"/>
                </a:solidFill>
              </a:rPr>
              <a:t>conoscenze e dei riferimenti culturali</a:t>
            </a:r>
          </a:p>
          <a:p>
            <a:pPr marL="0" indent="0">
              <a:buNone/>
            </a:pPr>
            <a:r>
              <a:rPr lang="it-IT" cap="none" dirty="0"/>
              <a:t>Nb. Il punteggio specifico in centesimi, derivante dalla somma della parte generale e della parte specifica, va riportato a 20 con opportuna proporzione (divisione per 5 + arrotondamento).</a:t>
            </a:r>
            <a:endParaRPr lang="it-IT" b="1" cap="none" dirty="0">
              <a:solidFill>
                <a:srgbClr val="C00000"/>
              </a:solidFill>
            </a:endParaRPr>
          </a:p>
        </p:txBody>
      </p:sp>
    </p:spTree>
    <p:extLst>
      <p:ext uri="{BB962C8B-B14F-4D97-AF65-F5344CB8AC3E}">
        <p14:creationId xmlns:p14="http://schemas.microsoft.com/office/powerpoint/2010/main" xmlns="" val="26188943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750E2EE8-3972-4E54-BB86-3CE8E9E18BD9}"/>
              </a:ext>
            </a:extLst>
          </p:cNvPr>
          <p:cNvSpPr>
            <a:spLocks noGrp="1"/>
          </p:cNvSpPr>
          <p:nvPr>
            <p:ph type="title"/>
          </p:nvPr>
        </p:nvSpPr>
        <p:spPr/>
        <p:txBody>
          <a:bodyPr>
            <a:noAutofit/>
          </a:bodyPr>
          <a:lstStyle/>
          <a:p>
            <a:r>
              <a:rPr lang="it-IT" sz="2800" b="1" dirty="0">
                <a:hlinkClick r:id="rId2" action="ppaction://hlinkfile"/>
              </a:rPr>
              <a:t>Documento di lavoro per la preparazione delle tracce della prima prova scritta dell’Esame di Stato conclusivo del secondo ciclo di istruzione ( elaborato dal gruppo di lavoro nominato con DM n. 499/2017)</a:t>
            </a:r>
            <a:endParaRPr lang="it-IT" sz="2800" b="1" dirty="0"/>
          </a:p>
        </p:txBody>
      </p:sp>
      <p:sp>
        <p:nvSpPr>
          <p:cNvPr id="3" name="Segnaposto contenuto 2">
            <a:extLst>
              <a:ext uri="{FF2B5EF4-FFF2-40B4-BE49-F238E27FC236}">
                <a16:creationId xmlns:a16="http://schemas.microsoft.com/office/drawing/2014/main" xmlns="" id="{DAE64EB6-6EFE-455F-A0FD-4E8DFA8F746E}"/>
              </a:ext>
            </a:extLst>
          </p:cNvPr>
          <p:cNvSpPr>
            <a:spLocks noGrp="1"/>
          </p:cNvSpPr>
          <p:nvPr>
            <p:ph sz="quarter" idx="13"/>
          </p:nvPr>
        </p:nvSpPr>
        <p:spPr/>
        <p:txBody>
          <a:bodyPr>
            <a:normAutofit/>
          </a:bodyPr>
          <a:lstStyle/>
          <a:p>
            <a:r>
              <a:rPr lang="it-IT" dirty="0"/>
              <a:t>Obiettivi della prova</a:t>
            </a:r>
          </a:p>
          <a:p>
            <a:r>
              <a:rPr lang="it-IT" dirty="0"/>
              <a:t>Indicazioni generali per la formulazione delle tracce</a:t>
            </a:r>
          </a:p>
          <a:p>
            <a:r>
              <a:rPr lang="it-IT" dirty="0"/>
              <a:t>Tipologie di prove e numero di tracce </a:t>
            </a:r>
          </a:p>
          <a:p>
            <a:r>
              <a:rPr lang="it-IT" dirty="0"/>
              <a:t>Criteri per la valutazione delle prove </a:t>
            </a:r>
          </a:p>
          <a:p>
            <a:endParaRPr lang="it-IT" dirty="0"/>
          </a:p>
        </p:txBody>
      </p:sp>
    </p:spTree>
    <p:extLst>
      <p:ext uri="{BB962C8B-B14F-4D97-AF65-F5344CB8AC3E}">
        <p14:creationId xmlns:p14="http://schemas.microsoft.com/office/powerpoint/2010/main" xmlns="" val="19927189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xmlns="" id="{E2B5BB25-90BB-49E0-9EEA-228664E7AADB}"/>
              </a:ext>
            </a:extLst>
          </p:cNvPr>
          <p:cNvSpPr/>
          <p:nvPr/>
        </p:nvSpPr>
        <p:spPr>
          <a:xfrm>
            <a:off x="952107" y="989814"/>
            <a:ext cx="9813303" cy="5016758"/>
          </a:xfrm>
          <a:prstGeom prst="rect">
            <a:avLst/>
          </a:prstGeom>
        </p:spPr>
        <p:txBody>
          <a:bodyPr wrap="square">
            <a:spAutoFit/>
          </a:bodyPr>
          <a:lstStyle/>
          <a:p>
            <a:r>
              <a:rPr lang="it-IT" sz="4000" dirty="0"/>
              <a:t>Il Documento offre informazioni fondamentali per comprendere il quadro di riferimento, per analizzare gli esempi MIUR e costruire eventuali laboratori di scrittura in italiano, al triennio.</a:t>
            </a:r>
          </a:p>
          <a:p>
            <a:r>
              <a:rPr lang="it-IT" sz="4000" dirty="0"/>
              <a:t>Si tengono presenti le Indicazioni Nazionali per i licei e le Linee Guida per tecnici e professionali</a:t>
            </a:r>
          </a:p>
        </p:txBody>
      </p:sp>
    </p:spTree>
    <p:extLst>
      <p:ext uri="{BB962C8B-B14F-4D97-AF65-F5344CB8AC3E}">
        <p14:creationId xmlns:p14="http://schemas.microsoft.com/office/powerpoint/2010/main" xmlns="" val="14897345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CF4B5B8-6568-4FD3-8ADF-F41EEE9E6A83}"/>
              </a:ext>
            </a:extLst>
          </p:cNvPr>
          <p:cNvSpPr>
            <a:spLocks noGrp="1"/>
          </p:cNvSpPr>
          <p:nvPr>
            <p:ph type="title"/>
          </p:nvPr>
        </p:nvSpPr>
        <p:spPr/>
        <p:txBody>
          <a:bodyPr/>
          <a:lstStyle/>
          <a:p>
            <a:r>
              <a:rPr lang="it-IT" b="1" dirty="0"/>
              <a:t>L’esempio </a:t>
            </a:r>
            <a:r>
              <a:rPr lang="it-IT" b="1" dirty="0" err="1"/>
              <a:t>miur</a:t>
            </a:r>
            <a:r>
              <a:rPr lang="it-IT" b="1" dirty="0"/>
              <a:t> del 19 FEBBRAIO</a:t>
            </a:r>
          </a:p>
        </p:txBody>
      </p:sp>
      <p:sp>
        <p:nvSpPr>
          <p:cNvPr id="3" name="Segnaposto contenuto 2">
            <a:extLst>
              <a:ext uri="{FF2B5EF4-FFF2-40B4-BE49-F238E27FC236}">
                <a16:creationId xmlns:a16="http://schemas.microsoft.com/office/drawing/2014/main" xmlns="" id="{8B973F8E-196F-446A-8A91-1EDBA8717248}"/>
              </a:ext>
            </a:extLst>
          </p:cNvPr>
          <p:cNvSpPr>
            <a:spLocks noGrp="1"/>
          </p:cNvSpPr>
          <p:nvPr>
            <p:ph sz="quarter" idx="13"/>
          </p:nvPr>
        </p:nvSpPr>
        <p:spPr/>
        <p:txBody>
          <a:bodyPr/>
          <a:lstStyle/>
          <a:p>
            <a:r>
              <a:rPr lang="it-IT" dirty="0">
                <a:hlinkClick r:id="rId2" action="ppaction://hlinkfile"/>
              </a:rPr>
              <a:t>Tipologia A - Esempio 1</a:t>
            </a:r>
            <a:endParaRPr lang="it-IT" dirty="0"/>
          </a:p>
          <a:p>
            <a:r>
              <a:rPr lang="it-IT" dirty="0">
                <a:hlinkClick r:id="rId3" action="ppaction://hlinkfile"/>
              </a:rPr>
              <a:t>Tipologia A - Esempio 2</a:t>
            </a:r>
            <a:endParaRPr lang="it-IT" dirty="0"/>
          </a:p>
          <a:p>
            <a:r>
              <a:rPr lang="it-IT" dirty="0">
                <a:hlinkClick r:id="rId4" action="ppaction://hlinkfile"/>
              </a:rPr>
              <a:t>Tipologia B - Esempio 1</a:t>
            </a:r>
            <a:endParaRPr lang="it-IT" dirty="0"/>
          </a:p>
          <a:p>
            <a:r>
              <a:rPr lang="it-IT" dirty="0">
                <a:hlinkClick r:id="rId5" action="ppaction://hlinkfile"/>
              </a:rPr>
              <a:t>Tipologia B - Esempio 2</a:t>
            </a:r>
            <a:endParaRPr lang="it-IT" dirty="0"/>
          </a:p>
          <a:p>
            <a:r>
              <a:rPr lang="it-IT" dirty="0">
                <a:hlinkClick r:id="rId6" action="ppaction://hlinkfile"/>
              </a:rPr>
              <a:t>Tipologia B - Esempio 3</a:t>
            </a:r>
            <a:endParaRPr lang="it-IT" dirty="0"/>
          </a:p>
          <a:p>
            <a:r>
              <a:rPr lang="it-IT" dirty="0">
                <a:hlinkClick r:id="rId7" action="ppaction://hlinkfile"/>
              </a:rPr>
              <a:t>Tipologia C - Esempio 1</a:t>
            </a:r>
            <a:endParaRPr lang="it-IT" dirty="0"/>
          </a:p>
          <a:p>
            <a:r>
              <a:rPr lang="it-IT" dirty="0">
                <a:hlinkClick r:id="rId8" action="ppaction://hlinkfile"/>
              </a:rPr>
              <a:t>Tipologia C - Esempio 2</a:t>
            </a:r>
            <a:endParaRPr lang="it-IT" dirty="0"/>
          </a:p>
          <a:p>
            <a:endParaRPr lang="it-IT" dirty="0"/>
          </a:p>
        </p:txBody>
      </p:sp>
    </p:spTree>
    <p:extLst>
      <p:ext uri="{BB962C8B-B14F-4D97-AF65-F5344CB8AC3E}">
        <p14:creationId xmlns:p14="http://schemas.microsoft.com/office/powerpoint/2010/main" xmlns="" val="28903929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81CE5D0A-1325-4BB9-A68D-E621987108E5}"/>
              </a:ext>
            </a:extLst>
          </p:cNvPr>
          <p:cNvSpPr>
            <a:spLocks noGrp="1"/>
          </p:cNvSpPr>
          <p:nvPr>
            <p:ph type="title"/>
          </p:nvPr>
        </p:nvSpPr>
        <p:spPr/>
        <p:txBody>
          <a:bodyPr/>
          <a:lstStyle/>
          <a:p>
            <a:r>
              <a:rPr lang="it-IT" dirty="0"/>
              <a:t>La seconda prova scritta</a:t>
            </a:r>
          </a:p>
        </p:txBody>
      </p:sp>
      <p:sp>
        <p:nvSpPr>
          <p:cNvPr id="3" name="Segnaposto contenuto 2">
            <a:extLst>
              <a:ext uri="{FF2B5EF4-FFF2-40B4-BE49-F238E27FC236}">
                <a16:creationId xmlns:a16="http://schemas.microsoft.com/office/drawing/2014/main" xmlns="" id="{2266D78B-7532-4881-B42C-3C9A51E065CB}"/>
              </a:ext>
            </a:extLst>
          </p:cNvPr>
          <p:cNvSpPr>
            <a:spLocks noGrp="1"/>
          </p:cNvSpPr>
          <p:nvPr>
            <p:ph sz="quarter" idx="13"/>
          </p:nvPr>
        </p:nvSpPr>
        <p:spPr/>
        <p:txBody>
          <a:bodyPr>
            <a:normAutofit fontScale="92500" lnSpcReduction="20000"/>
          </a:bodyPr>
          <a:lstStyle/>
          <a:p>
            <a:r>
              <a:rPr lang="it-IT" sz="2400" cap="none" dirty="0"/>
              <a:t>La seconda prova, in forma scritta, grafica o scritto-grafica, pratica, compositivo/esecutiva musicale e coreutica, ha per oggetto </a:t>
            </a:r>
            <a:r>
              <a:rPr lang="it-IT" sz="2400" b="1" cap="none" dirty="0">
                <a:solidFill>
                  <a:srgbClr val="FF0000"/>
                </a:solidFill>
              </a:rPr>
              <a:t>una o </a:t>
            </a:r>
            <a:r>
              <a:rPr lang="it-IT" sz="2400" b="1" cap="none" dirty="0" err="1">
                <a:solidFill>
                  <a:srgbClr val="FF0000"/>
                </a:solidFill>
              </a:rPr>
              <a:t>piu'</a:t>
            </a:r>
            <a:r>
              <a:rPr lang="it-IT" sz="2400" b="1" cap="none" dirty="0">
                <a:solidFill>
                  <a:srgbClr val="FF0000"/>
                </a:solidFill>
              </a:rPr>
              <a:t> discipline caratterizzanti il corso di studio </a:t>
            </a:r>
            <a:r>
              <a:rPr lang="it-IT" sz="2400" cap="none" dirty="0"/>
              <a:t>ed è intesa ad accertare le </a:t>
            </a:r>
            <a:r>
              <a:rPr lang="it-IT" sz="2400" b="1" cap="none" dirty="0">
                <a:solidFill>
                  <a:srgbClr val="FF0000"/>
                </a:solidFill>
              </a:rPr>
              <a:t>conoscenze, le abilità e le competenze </a:t>
            </a:r>
            <a:r>
              <a:rPr lang="it-IT" sz="2400" cap="none" dirty="0"/>
              <a:t>attese dal </a:t>
            </a:r>
            <a:r>
              <a:rPr lang="it-IT" sz="2400" b="1" cap="none" dirty="0">
                <a:solidFill>
                  <a:srgbClr val="FF0000"/>
                </a:solidFill>
              </a:rPr>
              <a:t>profilo educativo culturale e professionale </a:t>
            </a:r>
            <a:r>
              <a:rPr lang="it-IT" sz="2400" cap="none" dirty="0"/>
              <a:t>della studentessa o dello studente dello specifico indirizzo. </a:t>
            </a:r>
          </a:p>
          <a:p>
            <a:r>
              <a:rPr lang="it-IT" sz="2400" cap="none" dirty="0"/>
              <a:t>Con </a:t>
            </a:r>
            <a:r>
              <a:rPr lang="it-IT" sz="2400" b="1" cap="none" dirty="0">
                <a:solidFill>
                  <a:srgbClr val="FF0000"/>
                </a:solidFill>
              </a:rPr>
              <a:t>decreto</a:t>
            </a:r>
            <a:r>
              <a:rPr lang="it-IT" sz="2400" cap="none" dirty="0"/>
              <a:t> del Ministro dell’Istruzione, dell’Università e della Ricerca sono definiti, nel rispetto delle Indicazioni Nazionali e Linee Guida, i </a:t>
            </a:r>
            <a:r>
              <a:rPr lang="it-IT" sz="2400" b="1" cap="none" dirty="0">
                <a:solidFill>
                  <a:srgbClr val="FF0000"/>
                </a:solidFill>
              </a:rPr>
              <a:t>quadri di riferimento </a:t>
            </a:r>
            <a:r>
              <a:rPr lang="it-IT" sz="2400" cap="none" dirty="0"/>
              <a:t>per la redazione e lo svolgimento delle prove di cui ai commi 3 e 4, in modo da privilegiare, per ciascuna disciplina, i nuclei tematici fondamentali. </a:t>
            </a:r>
          </a:p>
          <a:p>
            <a:endParaRPr lang="it-IT" dirty="0"/>
          </a:p>
        </p:txBody>
      </p:sp>
    </p:spTree>
    <p:extLst>
      <p:ext uri="{BB962C8B-B14F-4D97-AF65-F5344CB8AC3E}">
        <p14:creationId xmlns:p14="http://schemas.microsoft.com/office/powerpoint/2010/main" xmlns="" val="2746530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84B6F0F2-208F-4AAC-9D03-49CC31FF8D69}"/>
              </a:ext>
            </a:extLst>
          </p:cNvPr>
          <p:cNvSpPr>
            <a:spLocks noGrp="1"/>
          </p:cNvSpPr>
          <p:nvPr>
            <p:ph sz="quarter" idx="4294967295"/>
          </p:nvPr>
        </p:nvSpPr>
        <p:spPr>
          <a:xfrm>
            <a:off x="0" y="895546"/>
            <a:ext cx="10363200" cy="4895654"/>
          </a:xfrm>
        </p:spPr>
        <p:txBody>
          <a:bodyPr>
            <a:normAutofit fontScale="92500" lnSpcReduction="10000"/>
          </a:bodyPr>
          <a:lstStyle/>
          <a:p>
            <a:pPr algn="ctr"/>
            <a:r>
              <a:rPr lang="it-IT" sz="2400" cap="none" dirty="0"/>
              <a:t>Decreto ministeriale </a:t>
            </a:r>
            <a:r>
              <a:rPr lang="it-IT" sz="2400" b="1" cap="none" dirty="0">
                <a:solidFill>
                  <a:srgbClr val="FF0000"/>
                </a:solidFill>
              </a:rPr>
              <a:t>n. 37 del 18/01/2019 </a:t>
            </a:r>
            <a:r>
              <a:rPr lang="it-IT" sz="2400" cap="none" dirty="0"/>
              <a:t>di individuazione delle </a:t>
            </a:r>
            <a:r>
              <a:rPr lang="it-IT" sz="2400" b="1" cap="none" dirty="0"/>
              <a:t>discipline oggetto della seconda prova</a:t>
            </a:r>
            <a:r>
              <a:rPr lang="it-IT" sz="2400" cap="none" dirty="0"/>
              <a:t>, nell'ambito delle materie caratterizzanti i percorsi di studio, e delle </a:t>
            </a:r>
            <a:r>
              <a:rPr lang="it-IT" sz="2400" b="1" cap="none" dirty="0"/>
              <a:t>modalità organizzative relative allo svolgimento del colloquio</a:t>
            </a:r>
          </a:p>
          <a:p>
            <a:pPr algn="ctr"/>
            <a:r>
              <a:rPr lang="it-IT" sz="2400" b="1" cap="none" dirty="0">
                <a:solidFill>
                  <a:srgbClr val="FF0000"/>
                </a:solidFill>
              </a:rPr>
              <a:t>Nota MIUR n. 3050 del 4 ottobre 2018 - </a:t>
            </a:r>
            <a:r>
              <a:rPr lang="it-IT" sz="2400" b="1" cap="none" dirty="0"/>
              <a:t>Esame di stato conclusivo dei percorsi di istruzione secondaria di secondo grado </a:t>
            </a:r>
            <a:r>
              <a:rPr lang="it-IT" sz="2400" b="1" cap="none" dirty="0" err="1"/>
              <a:t>a.S.</a:t>
            </a:r>
            <a:r>
              <a:rPr lang="it-IT" sz="2400" b="1" cap="none" dirty="0"/>
              <a:t> 2018/2019 – prime indicazioni operative</a:t>
            </a:r>
          </a:p>
          <a:p>
            <a:pPr algn="ctr"/>
            <a:r>
              <a:rPr lang="it-IT" sz="2400" b="1" cap="none" dirty="0">
                <a:solidFill>
                  <a:srgbClr val="FF0000"/>
                </a:solidFill>
              </a:rPr>
              <a:t>Differimento all’1 settembre 2019 </a:t>
            </a:r>
            <a:r>
              <a:rPr lang="it-IT" sz="2400" b="1" cap="none" dirty="0"/>
              <a:t>dell’entrata in vigore dell’art. 13, comma 2, lettere b) e c), del </a:t>
            </a:r>
            <a:r>
              <a:rPr lang="it-IT" sz="2400" b="1" cap="none" dirty="0" err="1"/>
              <a:t>d.Lgs.</a:t>
            </a:r>
            <a:r>
              <a:rPr lang="it-IT" sz="2400" b="1" cap="none" dirty="0"/>
              <a:t> N.62/2017, riguardanti i seguenti requisiti di accesso all’esame di stato per i candidati interni: - la </a:t>
            </a:r>
            <a:r>
              <a:rPr lang="it-IT" sz="2400" b="1" cap="none" dirty="0">
                <a:solidFill>
                  <a:srgbClr val="FF0000"/>
                </a:solidFill>
              </a:rPr>
              <a:t>partecipazione</a:t>
            </a:r>
            <a:r>
              <a:rPr lang="it-IT" sz="2400" b="1" cap="none" dirty="0"/>
              <a:t>, durante l’ultimo anno di corso, alle </a:t>
            </a:r>
            <a:r>
              <a:rPr lang="it-IT" sz="2400" b="1" cap="none" dirty="0">
                <a:solidFill>
                  <a:srgbClr val="FF0000"/>
                </a:solidFill>
              </a:rPr>
              <a:t>prove a carattere nazionale predisposte dall’Invalsi</a:t>
            </a:r>
            <a:r>
              <a:rPr lang="it-IT" sz="2400" b="1" cap="none" dirty="0"/>
              <a:t>, volte a verificare i livelli di apprendimento in italiano, matematica e inglese; - </a:t>
            </a:r>
            <a:r>
              <a:rPr lang="it-IT" sz="2400" b="1" cap="none" dirty="0">
                <a:solidFill>
                  <a:srgbClr val="FF0000"/>
                </a:solidFill>
              </a:rPr>
              <a:t>lo svolgimento delle attività di alternanza scuola lavoro</a:t>
            </a:r>
            <a:r>
              <a:rPr lang="it-IT" sz="2400" b="1" cap="none" dirty="0"/>
              <a:t>, secondo quanto previsto dall’indirizzo di studio nel secondo biennio e nell’ultimo anno di corso.</a:t>
            </a:r>
          </a:p>
          <a:p>
            <a:pPr algn="ctr"/>
            <a:endParaRPr lang="it-IT" b="1" cap="none" dirty="0">
              <a:solidFill>
                <a:srgbClr val="FF0000"/>
              </a:solidFill>
            </a:endParaRPr>
          </a:p>
          <a:p>
            <a:pPr algn="ctr"/>
            <a:endParaRPr lang="it-IT" dirty="0"/>
          </a:p>
        </p:txBody>
      </p:sp>
    </p:spTree>
    <p:extLst>
      <p:ext uri="{BB962C8B-B14F-4D97-AF65-F5344CB8AC3E}">
        <p14:creationId xmlns:p14="http://schemas.microsoft.com/office/powerpoint/2010/main" xmlns="" val="17659669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B8A78A99-3875-469A-9073-95DE0E6305C2}"/>
              </a:ext>
            </a:extLst>
          </p:cNvPr>
          <p:cNvSpPr>
            <a:spLocks noGrp="1"/>
          </p:cNvSpPr>
          <p:nvPr>
            <p:ph type="title"/>
          </p:nvPr>
        </p:nvSpPr>
        <p:spPr/>
        <p:txBody>
          <a:bodyPr/>
          <a:lstStyle/>
          <a:p>
            <a:r>
              <a:rPr lang="it-IT" dirty="0"/>
              <a:t>LA seconda prova – focus sui professionali</a:t>
            </a:r>
          </a:p>
        </p:txBody>
      </p:sp>
      <p:sp>
        <p:nvSpPr>
          <p:cNvPr id="7" name="Segnaposto contenuto 6">
            <a:extLst>
              <a:ext uri="{FF2B5EF4-FFF2-40B4-BE49-F238E27FC236}">
                <a16:creationId xmlns:a16="http://schemas.microsoft.com/office/drawing/2014/main" xmlns="" id="{114FE3F9-F919-45D2-A8FD-311F67B1B886}"/>
              </a:ext>
            </a:extLst>
          </p:cNvPr>
          <p:cNvSpPr>
            <a:spLocks noGrp="1"/>
          </p:cNvSpPr>
          <p:nvPr>
            <p:ph sz="quarter" idx="13"/>
          </p:nvPr>
        </p:nvSpPr>
        <p:spPr/>
        <p:txBody>
          <a:bodyPr/>
          <a:lstStyle/>
          <a:p>
            <a:r>
              <a:rPr lang="it-IT" cap="none" dirty="0"/>
              <a:t>Nei percorsi dell’Istruzione Professionale </a:t>
            </a:r>
            <a:r>
              <a:rPr lang="it-IT" sz="2800" b="1" cap="none" dirty="0">
                <a:solidFill>
                  <a:srgbClr val="FF0000"/>
                </a:solidFill>
              </a:rPr>
              <a:t>la seconda prova ha carattere pratico </a:t>
            </a:r>
            <a:r>
              <a:rPr lang="it-IT" cap="none" dirty="0"/>
              <a:t>ed è tesa ad accertare le </a:t>
            </a:r>
            <a:r>
              <a:rPr lang="it-IT" b="1" cap="none" dirty="0">
                <a:solidFill>
                  <a:srgbClr val="FF0000"/>
                </a:solidFill>
              </a:rPr>
              <a:t>competenze professionali </a:t>
            </a:r>
            <a:r>
              <a:rPr lang="it-IT" cap="none" dirty="0"/>
              <a:t>acquisite dal candidato. </a:t>
            </a:r>
          </a:p>
          <a:p>
            <a:pPr marL="0" indent="0" algn="ctr">
              <a:buNone/>
            </a:pPr>
            <a:r>
              <a:rPr lang="it-IT" sz="3200" b="1" cap="none" dirty="0">
                <a:solidFill>
                  <a:srgbClr val="FF0000"/>
                </a:solidFill>
              </a:rPr>
              <a:t>Una parte della prova è predisposta dalla commissione d'esame in coerenza con le </a:t>
            </a:r>
            <a:r>
              <a:rPr lang="it-IT" sz="4000" b="1" cap="none" dirty="0">
                <a:solidFill>
                  <a:srgbClr val="FF0000"/>
                </a:solidFill>
                <a:effectLst>
                  <a:outerShdw blurRad="38100" dist="38100" dir="2700000" algn="tl">
                    <a:srgbClr val="000000">
                      <a:alpha val="43137"/>
                    </a:srgbClr>
                  </a:outerShdw>
                </a:effectLst>
              </a:rPr>
              <a:t>specificità</a:t>
            </a:r>
            <a:r>
              <a:rPr lang="it-IT" sz="3200" b="1" cap="none" dirty="0">
                <a:solidFill>
                  <a:srgbClr val="FF0000"/>
                </a:solidFill>
              </a:rPr>
              <a:t> del Piano dell’Offerta Formativa dell'istituzione scolastica. </a:t>
            </a:r>
          </a:p>
          <a:p>
            <a:endParaRPr lang="it-IT" cap="none" dirty="0"/>
          </a:p>
        </p:txBody>
      </p:sp>
    </p:spTree>
    <p:extLst>
      <p:ext uri="{BB962C8B-B14F-4D97-AF65-F5344CB8AC3E}">
        <p14:creationId xmlns:p14="http://schemas.microsoft.com/office/powerpoint/2010/main" xmlns="" val="14470510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8EAF562-AFCB-4BCC-AE4A-6A3752367A12}"/>
              </a:ext>
            </a:extLst>
          </p:cNvPr>
          <p:cNvSpPr>
            <a:spLocks noGrp="1"/>
          </p:cNvSpPr>
          <p:nvPr>
            <p:ph type="title"/>
          </p:nvPr>
        </p:nvSpPr>
        <p:spPr/>
        <p:txBody>
          <a:bodyPr>
            <a:normAutofit fontScale="90000"/>
          </a:bodyPr>
          <a:lstStyle/>
          <a:p>
            <a:r>
              <a:rPr lang="it-IT" dirty="0">
                <a:hlinkClick r:id="rId2" action="ppaction://hlinkfile"/>
              </a:rPr>
              <a:t>esempi di tracce </a:t>
            </a:r>
            <a:r>
              <a:rPr lang="it-IT" dirty="0"/>
              <a:t>della seconda prova scritta</a:t>
            </a:r>
            <a:br>
              <a:rPr lang="it-IT" dirty="0"/>
            </a:br>
            <a:r>
              <a:rPr lang="it-IT" dirty="0"/>
              <a:t>pubblicate dal MIUR il 20 dicembre 2018</a:t>
            </a:r>
            <a:br>
              <a:rPr lang="it-IT" dirty="0"/>
            </a:br>
            <a:r>
              <a:rPr lang="it-IT" dirty="0">
                <a:hlinkClick r:id="rId3" action="ppaction://hlinkfile"/>
              </a:rPr>
              <a:t>Simulate</a:t>
            </a:r>
            <a:r>
              <a:rPr lang="it-IT" dirty="0"/>
              <a:t> pubblicate dal MIUR il 28 FEBBRAIO (E 2 APRILE)</a:t>
            </a:r>
          </a:p>
        </p:txBody>
      </p:sp>
      <p:sp>
        <p:nvSpPr>
          <p:cNvPr id="3" name="Segnaposto contenuto 2">
            <a:extLst>
              <a:ext uri="{FF2B5EF4-FFF2-40B4-BE49-F238E27FC236}">
                <a16:creationId xmlns:a16="http://schemas.microsoft.com/office/drawing/2014/main" xmlns="" id="{EFCFF3CF-AC19-417D-AEFA-55EF0803EEC3}"/>
              </a:ext>
            </a:extLst>
          </p:cNvPr>
          <p:cNvSpPr>
            <a:spLocks noGrp="1"/>
          </p:cNvSpPr>
          <p:nvPr>
            <p:ph sz="quarter" idx="13"/>
          </p:nvPr>
        </p:nvSpPr>
        <p:spPr/>
        <p:txBody>
          <a:bodyPr/>
          <a:lstStyle/>
          <a:p>
            <a:r>
              <a:rPr lang="it-IT" cap="none" dirty="0"/>
              <a:t>Lavoriamo sulla </a:t>
            </a:r>
            <a:r>
              <a:rPr lang="it-IT" cap="none" dirty="0">
                <a:hlinkClick r:id="rId4" action="ppaction://hlinkfile"/>
              </a:rPr>
              <a:t>traccia esempio di seconda prova IPEN </a:t>
            </a:r>
            <a:r>
              <a:rPr lang="it-IT" cap="none" dirty="0"/>
              <a:t>- servizi per l’enogastronomia e l’ospitalità alberghiera - articolazione enogastronomia</a:t>
            </a:r>
          </a:p>
          <a:p>
            <a:r>
              <a:rPr lang="it-IT" b="1" cap="none" dirty="0">
                <a:solidFill>
                  <a:srgbClr val="FF0000"/>
                </a:solidFill>
              </a:rPr>
              <a:t>TEMA</a:t>
            </a:r>
          </a:p>
          <a:p>
            <a:r>
              <a:rPr lang="it-IT" dirty="0"/>
              <a:t>Disciplina 1: LABORATORIO SERVIZI ENOGASTRONOMICI – SETTORE CUCINA </a:t>
            </a:r>
          </a:p>
          <a:p>
            <a:r>
              <a:rPr lang="it-IT" dirty="0"/>
              <a:t>Disciplina 2: SCIENZA E CULTURA DELL'ALIMENTAZIONE</a:t>
            </a:r>
          </a:p>
          <a:p>
            <a:endParaRPr lang="it-IT" dirty="0"/>
          </a:p>
          <a:p>
            <a:endParaRPr lang="it-IT" cap="none" dirty="0"/>
          </a:p>
        </p:txBody>
      </p:sp>
    </p:spTree>
    <p:extLst>
      <p:ext uri="{BB962C8B-B14F-4D97-AF65-F5344CB8AC3E}">
        <p14:creationId xmlns:p14="http://schemas.microsoft.com/office/powerpoint/2010/main" xmlns="" val="24951987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7D93995F-F6E8-4F1A-97AD-017029ACC2A7}"/>
              </a:ext>
            </a:extLst>
          </p:cNvPr>
          <p:cNvSpPr>
            <a:spLocks noGrp="1"/>
          </p:cNvSpPr>
          <p:nvPr>
            <p:ph type="title"/>
          </p:nvPr>
        </p:nvSpPr>
        <p:spPr/>
        <p:txBody>
          <a:bodyPr/>
          <a:lstStyle/>
          <a:p>
            <a:r>
              <a:rPr lang="it-IT" dirty="0"/>
              <a:t>Cosa dice la O.M. 205 della seconda prova nei professionali?</a:t>
            </a:r>
          </a:p>
        </p:txBody>
      </p:sp>
      <p:sp>
        <p:nvSpPr>
          <p:cNvPr id="3" name="Segnaposto contenuto 2">
            <a:extLst>
              <a:ext uri="{FF2B5EF4-FFF2-40B4-BE49-F238E27FC236}">
                <a16:creationId xmlns:a16="http://schemas.microsoft.com/office/drawing/2014/main" xmlns="" id="{E275D5F7-4383-4AC6-9929-FD020435B24D}"/>
              </a:ext>
            </a:extLst>
          </p:cNvPr>
          <p:cNvSpPr>
            <a:spLocks noGrp="1"/>
          </p:cNvSpPr>
          <p:nvPr>
            <p:ph sz="quarter" idx="13"/>
          </p:nvPr>
        </p:nvSpPr>
        <p:spPr>
          <a:xfrm>
            <a:off x="913149" y="2432115"/>
            <a:ext cx="10364451" cy="3359084"/>
          </a:xfrm>
        </p:spPr>
        <p:txBody>
          <a:bodyPr>
            <a:normAutofit/>
          </a:bodyPr>
          <a:lstStyle/>
          <a:p>
            <a:r>
              <a:rPr lang="it-IT" cap="none" dirty="0"/>
              <a:t>Il documento del consiglio di classe è immediatamente pubblicato all'albo dell'istituto. La commissione tiene conto del documento nell'espletamento dei lavori e nella predisposizione dei materiali per il colloquio, ai sensi dell'articolo 2 del </a:t>
            </a:r>
            <a:r>
              <a:rPr lang="it-IT" cap="none" dirty="0" err="1"/>
              <a:t>d.M.</a:t>
            </a:r>
            <a:r>
              <a:rPr lang="it-IT" cap="none" dirty="0"/>
              <a:t> N. 37 del 2019, nonché nella predisposizione della seconda parte della seconda prova da parte delle commissioni operanti presso gli istituti professionali.</a:t>
            </a:r>
          </a:p>
          <a:p>
            <a:r>
              <a:rPr lang="it-IT" cap="none" dirty="0"/>
              <a:t>La durata della seconda prova è prevista nei quadri di riferimento allegati al </a:t>
            </a:r>
            <a:r>
              <a:rPr lang="it-IT" cap="none" dirty="0" err="1"/>
              <a:t>d.M.</a:t>
            </a:r>
            <a:r>
              <a:rPr lang="it-IT" cap="none" dirty="0"/>
              <a:t> N.769 del 2018;</a:t>
            </a:r>
          </a:p>
          <a:p>
            <a:endParaRPr lang="it-IT" cap="none" dirty="0"/>
          </a:p>
        </p:txBody>
      </p:sp>
    </p:spTree>
    <p:extLst>
      <p:ext uri="{BB962C8B-B14F-4D97-AF65-F5344CB8AC3E}">
        <p14:creationId xmlns:p14="http://schemas.microsoft.com/office/powerpoint/2010/main" xmlns="" val="8825414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5525165-2A2F-4B58-8A35-32190BF39AE9}"/>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xmlns="" id="{30701377-75CB-4D82-A4E3-43726C11D05C}"/>
              </a:ext>
            </a:extLst>
          </p:cNvPr>
          <p:cNvSpPr>
            <a:spLocks noGrp="1"/>
          </p:cNvSpPr>
          <p:nvPr>
            <p:ph sz="quarter" idx="13"/>
          </p:nvPr>
        </p:nvSpPr>
        <p:spPr/>
        <p:txBody>
          <a:bodyPr/>
          <a:lstStyle/>
          <a:p>
            <a:r>
              <a:rPr lang="it-IT" cap="none" dirty="0"/>
              <a:t>In sede di riunione preliminare, o in riunioni successive, la commissione definisce i criteri di correzione e valutazione delle prove scritte, nel rispetto delle griglie di valutazione per la prima e la seconda prova scritta previste dal </a:t>
            </a:r>
            <a:r>
              <a:rPr lang="it-IT" cap="none" dirty="0" err="1"/>
              <a:t>d.M.</a:t>
            </a:r>
            <a:r>
              <a:rPr lang="it-IT" cap="none" dirty="0"/>
              <a:t> N.769 del 2018, declinando gli indicatori in descrittori di livello.</a:t>
            </a:r>
          </a:p>
          <a:p>
            <a:endParaRPr lang="it-IT" cap="none" dirty="0"/>
          </a:p>
        </p:txBody>
      </p:sp>
    </p:spTree>
    <p:extLst>
      <p:ext uri="{BB962C8B-B14F-4D97-AF65-F5344CB8AC3E}">
        <p14:creationId xmlns:p14="http://schemas.microsoft.com/office/powerpoint/2010/main" xmlns="" val="5285808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B401B50D-1078-4165-9B7D-B5CE460BF832}"/>
              </a:ext>
            </a:extLst>
          </p:cNvPr>
          <p:cNvSpPr>
            <a:spLocks noGrp="1"/>
          </p:cNvSpPr>
          <p:nvPr>
            <p:ph type="title"/>
          </p:nvPr>
        </p:nvSpPr>
        <p:spPr>
          <a:xfrm>
            <a:off x="913775" y="618518"/>
            <a:ext cx="10364451" cy="305310"/>
          </a:xfrm>
        </p:spPr>
        <p:txBody>
          <a:bodyPr>
            <a:normAutofit fontScale="90000"/>
          </a:bodyPr>
          <a:lstStyle/>
          <a:p>
            <a:endParaRPr lang="it-IT" dirty="0"/>
          </a:p>
        </p:txBody>
      </p:sp>
      <p:sp>
        <p:nvSpPr>
          <p:cNvPr id="3" name="Segnaposto contenuto 2">
            <a:extLst>
              <a:ext uri="{FF2B5EF4-FFF2-40B4-BE49-F238E27FC236}">
                <a16:creationId xmlns:a16="http://schemas.microsoft.com/office/drawing/2014/main" xmlns="" id="{4CA69C52-9134-48CC-89D0-5C559E75266E}"/>
              </a:ext>
            </a:extLst>
          </p:cNvPr>
          <p:cNvSpPr>
            <a:spLocks noGrp="1"/>
          </p:cNvSpPr>
          <p:nvPr>
            <p:ph sz="quarter" idx="13"/>
          </p:nvPr>
        </p:nvSpPr>
        <p:spPr>
          <a:xfrm>
            <a:off x="913774" y="999242"/>
            <a:ext cx="10363826" cy="4791958"/>
          </a:xfrm>
        </p:spPr>
        <p:txBody>
          <a:bodyPr>
            <a:normAutofit fontScale="92500" lnSpcReduction="10000"/>
          </a:bodyPr>
          <a:lstStyle/>
          <a:p>
            <a:pPr marL="0" indent="0">
              <a:buNone/>
            </a:pPr>
            <a:r>
              <a:rPr lang="it-IT" cap="none" dirty="0"/>
              <a:t>Secondo quanto disposto dall'art.17, co. 8, del d. 19s. 62 del 2017, nei percorsi dell'istruzione professionale, la seconda prova ha carattere pratico ed è tesa ad accertare le competenze professionali acquisite dal candidato. Pertanto, negli istituti professionali, in coerenza con quanto previsto dai quadri di riferimento di cui al </a:t>
            </a:r>
            <a:r>
              <a:rPr lang="it-IT" cap="none" dirty="0" err="1"/>
              <a:t>d.M.</a:t>
            </a:r>
            <a:r>
              <a:rPr lang="it-IT" cap="none" dirty="0"/>
              <a:t> 769 del 2018, le commissioni:</a:t>
            </a:r>
          </a:p>
          <a:p>
            <a:r>
              <a:rPr lang="it-IT" cap="none" dirty="0"/>
              <a:t>Predispongono la seconda parte della seconda prova tenendo conto del piano dell' offerta formativa della scuola;</a:t>
            </a:r>
          </a:p>
          <a:p>
            <a:r>
              <a:rPr lang="it-IT" cap="none" dirty="0"/>
              <a:t>In sede di riunione preliminare definiscono le modalità organizzative per lo svolgimento della prova, che può essere svolta lo stesso giorno o il giorno successivo tenendo conto della specificità dell' indirizzo e della disponibilità di attrezzature e laboratori. Le modalità organizzative e gli orari di svolgimento sono immediatamente comunicati alla scuola e ai candidati il giorno della prima prova;</a:t>
            </a:r>
          </a:p>
          <a:p>
            <a:r>
              <a:rPr lang="it-IT" cap="none" dirty="0"/>
              <a:t>Il giorno stabilito per lo svolgimento della seconda parte della seconda prova, elaborano il testo della parte di loro competenza tenendo in debito conto i contenuti e la tipologia della parte nazionale della traccia</a:t>
            </a:r>
          </a:p>
        </p:txBody>
      </p:sp>
    </p:spTree>
    <p:extLst>
      <p:ext uri="{BB962C8B-B14F-4D97-AF65-F5344CB8AC3E}">
        <p14:creationId xmlns:p14="http://schemas.microsoft.com/office/powerpoint/2010/main" xmlns="" val="15028840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xmlns="" id="{1D94EE74-FA3A-4CCA-8898-263865809E33}"/>
              </a:ext>
            </a:extLst>
          </p:cNvPr>
          <p:cNvSpPr/>
          <p:nvPr/>
        </p:nvSpPr>
        <p:spPr>
          <a:xfrm>
            <a:off x="1442301" y="1997839"/>
            <a:ext cx="9049731" cy="4401205"/>
          </a:xfrm>
          <a:prstGeom prst="rect">
            <a:avLst/>
          </a:prstGeom>
        </p:spPr>
        <p:txBody>
          <a:bodyPr wrap="square">
            <a:spAutoFit/>
          </a:bodyPr>
          <a:lstStyle/>
          <a:p>
            <a:pPr marL="285750" indent="-285750">
              <a:buFont typeface="Arial" panose="020B0604020202020204" pitchFamily="34" charset="0"/>
              <a:buChar char="•"/>
            </a:pPr>
            <a:r>
              <a:rPr lang="it-IT" sz="2000" dirty="0"/>
              <a:t>Negli istituti che mettono a disposizione delle commissioni e dei candidati i materiali e le necessarie attrezzature informatiche e laboratoriali (con esclusione di internet), è possibile effettuare la prova progettuale (per esempio, di Progettazione, costruzioni e impianti e di analoghe discipline) avvalendosi del CAD. È opportuno che tutti i candidati della stessa classe eseguano la prova secondo le medesime modalità operative.</a:t>
            </a:r>
          </a:p>
          <a:p>
            <a:pPr marL="285750" indent="-285750">
              <a:buFont typeface="Arial" panose="020B0604020202020204" pitchFamily="34" charset="0"/>
              <a:buChar char="•"/>
            </a:pPr>
            <a:r>
              <a:rPr lang="it-IT" sz="2000" dirty="0"/>
              <a:t>Ai fini dello svolgimento della seconda prova scritta è consentito l'uso delle calcolatrici scientifiche e/o grafiche elencate in allegato alla nota del MIUR - Direzione generale per gli ordinamenti scolastici e la valutazione del </a:t>
            </a:r>
            <a:r>
              <a:rPr lang="it-IT" sz="2000" dirty="0" err="1"/>
              <a:t>s.n.i</a:t>
            </a:r>
            <a:r>
              <a:rPr lang="it-IT" sz="2000" dirty="0"/>
              <a:t>. 30 marzo 2018, n.5641, aggiornata con nota del MIUR - Direzione generale per gli ordinamenti scolastici e la valutazione del </a:t>
            </a:r>
            <a:r>
              <a:rPr lang="it-IT" sz="2000" dirty="0" err="1"/>
              <a:t>s.n.i</a:t>
            </a:r>
            <a:r>
              <a:rPr lang="it-IT" sz="2000" dirty="0"/>
              <a:t>. 17 ottobre 2018, n. 17905. Per consentire alla commissione d'esame il controllo dei dispositivi in uso, i candidati che intendono avvalersi della calcolatrice devono consegnarla alla commissione in occasione dello svolgimento della prima prova scritta.</a:t>
            </a:r>
          </a:p>
        </p:txBody>
      </p:sp>
    </p:spTree>
    <p:extLst>
      <p:ext uri="{BB962C8B-B14F-4D97-AF65-F5344CB8AC3E}">
        <p14:creationId xmlns:p14="http://schemas.microsoft.com/office/powerpoint/2010/main" xmlns="" val="31241349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594DAB-EDB6-4698-9DFB-1CB54318127A}"/>
              </a:ext>
            </a:extLst>
          </p:cNvPr>
          <p:cNvSpPr>
            <a:spLocks noGrp="1"/>
          </p:cNvSpPr>
          <p:nvPr>
            <p:ph type="title"/>
          </p:nvPr>
        </p:nvSpPr>
        <p:spPr>
          <a:xfrm>
            <a:off x="641074" y="1314450"/>
            <a:ext cx="2844002" cy="3680244"/>
          </a:xfrm>
        </p:spPr>
        <p:txBody>
          <a:bodyPr>
            <a:normAutofit/>
          </a:bodyPr>
          <a:lstStyle/>
          <a:p>
            <a:pPr algn="l"/>
            <a:r>
              <a:rPr lang="it-IT" sz="3700"/>
              <a:t>Smontiamo la prova… </a:t>
            </a:r>
          </a:p>
        </p:txBody>
      </p:sp>
      <p:graphicFrame>
        <p:nvGraphicFramePr>
          <p:cNvPr id="8" name="Segnaposto contenuto 5">
            <a:extLst>
              <a:ext uri="{FF2B5EF4-FFF2-40B4-BE49-F238E27FC236}">
                <a16:creationId xmlns:a16="http://schemas.microsoft.com/office/drawing/2014/main" xmlns="" id="{5A9FF6ED-20E5-4A72-807F-FB44608A78ED}"/>
              </a:ext>
            </a:extLst>
          </p:cNvPr>
          <p:cNvGraphicFramePr>
            <a:graphicFrameLocks noGrp="1"/>
          </p:cNvGraphicFramePr>
          <p:nvPr>
            <p:ph sz="quarter" idx="13"/>
            <p:extLst>
              <p:ext uri="{D42A27DB-BD31-4B8C-83A1-F6EECF244321}">
                <p14:modId xmlns:p14="http://schemas.microsoft.com/office/powerpoint/2010/main" xmlns="" val="2949737855"/>
              </p:ext>
            </p:extLst>
          </p:nvPr>
        </p:nvGraphicFramePr>
        <p:xfrm>
          <a:off x="4594225" y="889000"/>
          <a:ext cx="6683375" cy="46069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5631134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A9900DE4-DBB8-47D0-95D2-B43B55C249A1}"/>
              </a:ext>
            </a:extLst>
          </p:cNvPr>
          <p:cNvSpPr>
            <a:spLocks noGrp="1"/>
          </p:cNvSpPr>
          <p:nvPr>
            <p:ph type="title"/>
          </p:nvPr>
        </p:nvSpPr>
        <p:spPr>
          <a:xfrm>
            <a:off x="641074" y="1419900"/>
            <a:ext cx="2844002" cy="4018201"/>
          </a:xfrm>
        </p:spPr>
        <p:txBody>
          <a:bodyPr>
            <a:normAutofit/>
          </a:bodyPr>
          <a:lstStyle/>
          <a:p>
            <a:pPr algn="l">
              <a:spcAft>
                <a:spcPts val="0"/>
              </a:spcAft>
            </a:pPr>
            <a:r>
              <a:rPr lang="it-IT" sz="2400" b="1">
                <a:latin typeface="Calibri" panose="020F0502020204030204" pitchFamily="34" charset="0"/>
                <a:ea typeface="Times New Roman" panose="02020603050405020304" pitchFamily="18" charset="0"/>
              </a:rPr>
              <a:t>Cosa dice il </a:t>
            </a:r>
            <a:r>
              <a:rPr lang="it-IT" sz="2400" b="1">
                <a:latin typeface="Calibri" panose="020F0502020204030204" pitchFamily="34" charset="0"/>
                <a:ea typeface="Times New Roman" panose="02020603050405020304" pitchFamily="18" charset="0"/>
                <a:hlinkClick r:id="rId2" action="ppaction://hlinkfile"/>
              </a:rPr>
              <a:t>Quadro di riferimento </a:t>
            </a:r>
            <a:r>
              <a:rPr lang="it-IT" sz="2400" b="1">
                <a:latin typeface="Calibri" panose="020F0502020204030204" pitchFamily="34" charset="0"/>
                <a:ea typeface="Times New Roman" panose="02020603050405020304" pitchFamily="18" charset="0"/>
              </a:rPr>
              <a:t>per la redazione e lo svolgimento</a:t>
            </a:r>
            <a:r>
              <a:rPr lang="it-IT" sz="2400">
                <a:latin typeface="Times New Roman" panose="02020603050405020304" pitchFamily="18" charset="0"/>
                <a:ea typeface="Times New Roman" panose="02020603050405020304" pitchFamily="18" charset="0"/>
              </a:rPr>
              <a:t/>
            </a:r>
            <a:br>
              <a:rPr lang="it-IT" sz="2400">
                <a:latin typeface="Times New Roman" panose="02020603050405020304" pitchFamily="18" charset="0"/>
                <a:ea typeface="Times New Roman" panose="02020603050405020304" pitchFamily="18" charset="0"/>
              </a:rPr>
            </a:br>
            <a:r>
              <a:rPr lang="it-IT" sz="2400" b="1">
                <a:latin typeface="Calibri" panose="020F0502020204030204" pitchFamily="34" charset="0"/>
                <a:ea typeface="Times New Roman" panose="02020603050405020304" pitchFamily="18" charset="0"/>
              </a:rPr>
              <a:t>della seconda prova scritta dell’esame di Stato?</a:t>
            </a:r>
            <a:r>
              <a:rPr lang="it-IT" sz="2400">
                <a:latin typeface="Times New Roman" panose="02020603050405020304" pitchFamily="18" charset="0"/>
                <a:ea typeface="Times New Roman" panose="02020603050405020304" pitchFamily="18" charset="0"/>
              </a:rPr>
              <a:t/>
            </a:r>
            <a:br>
              <a:rPr lang="it-IT" sz="2400">
                <a:latin typeface="Times New Roman" panose="02020603050405020304" pitchFamily="18" charset="0"/>
                <a:ea typeface="Times New Roman" panose="02020603050405020304" pitchFamily="18" charset="0"/>
              </a:rPr>
            </a:br>
            <a:endParaRPr lang="it-IT" sz="2400"/>
          </a:p>
        </p:txBody>
      </p:sp>
      <p:sp>
        <p:nvSpPr>
          <p:cNvPr id="3" name="Segnaposto contenuto 2">
            <a:extLst>
              <a:ext uri="{FF2B5EF4-FFF2-40B4-BE49-F238E27FC236}">
                <a16:creationId xmlns:a16="http://schemas.microsoft.com/office/drawing/2014/main" xmlns="" id="{CCF6F681-69C4-4377-99C8-FE4C823E90AB}"/>
              </a:ext>
            </a:extLst>
          </p:cNvPr>
          <p:cNvSpPr>
            <a:spLocks noGrp="1"/>
          </p:cNvSpPr>
          <p:nvPr>
            <p:ph sz="quarter" idx="13"/>
          </p:nvPr>
        </p:nvSpPr>
        <p:spPr>
          <a:xfrm>
            <a:off x="4701008" y="707010"/>
            <a:ext cx="6576591" cy="4957416"/>
          </a:xfrm>
        </p:spPr>
        <p:txBody>
          <a:bodyPr anchor="ctr">
            <a:noAutofit/>
          </a:bodyPr>
          <a:lstStyle/>
          <a:p>
            <a:pPr>
              <a:lnSpc>
                <a:spcPct val="110000"/>
              </a:lnSpc>
            </a:pPr>
            <a:endParaRPr lang="it-IT" sz="1100" dirty="0"/>
          </a:p>
          <a:p>
            <a:pPr>
              <a:lnSpc>
                <a:spcPct val="110000"/>
              </a:lnSpc>
            </a:pPr>
            <a:r>
              <a:rPr lang="it-IT" sz="1600" dirty="0"/>
              <a:t> </a:t>
            </a:r>
            <a:r>
              <a:rPr lang="it-IT" sz="1600" b="1" dirty="0"/>
              <a:t>Caratteristiche della prova d’esame </a:t>
            </a:r>
            <a:endParaRPr lang="it-IT" sz="1600" dirty="0"/>
          </a:p>
          <a:p>
            <a:pPr>
              <a:lnSpc>
                <a:spcPct val="110000"/>
              </a:lnSpc>
            </a:pPr>
            <a:r>
              <a:rPr lang="it-IT" sz="1600" dirty="0"/>
              <a:t>La prova richiede al candidato, da un lato, capacità di analisi, di scelta e di soluzione nell’esame delle dinamiche e delle tendenze di sviluppo dell’enogastronomia e del turismo; dall’altro, il conseguimento di competenze professionali nell’elaborazione dei prodotti e nella gestione dei processi e dei servizi. </a:t>
            </a:r>
          </a:p>
          <a:p>
            <a:pPr>
              <a:lnSpc>
                <a:spcPct val="110000"/>
              </a:lnSpc>
            </a:pPr>
            <a:r>
              <a:rPr lang="it-IT" sz="1600" dirty="0"/>
              <a:t>La prova viene, pertanto, predisposta secondo una delle seguenti tipologie: </a:t>
            </a:r>
          </a:p>
          <a:p>
            <a:pPr>
              <a:lnSpc>
                <a:spcPct val="110000"/>
              </a:lnSpc>
            </a:pPr>
            <a:r>
              <a:rPr lang="it-IT" sz="1600" b="1" dirty="0"/>
              <a:t>TIPOLOGIA A </a:t>
            </a:r>
            <a:endParaRPr lang="it-IT" sz="1600" dirty="0"/>
          </a:p>
          <a:p>
            <a:pPr>
              <a:lnSpc>
                <a:spcPct val="110000"/>
              </a:lnSpc>
            </a:pPr>
            <a:r>
              <a:rPr lang="it-IT" sz="1600" dirty="0"/>
              <a:t>Definizione, analisi ed elaborazione di un tema relativo al percorso professionale, con riferimento ai risultati di apprendimento espressi in termini di competenze, anche sulla base di documenti, tabelle e dati. </a:t>
            </a:r>
          </a:p>
          <a:p>
            <a:pPr>
              <a:lnSpc>
                <a:spcPct val="110000"/>
              </a:lnSpc>
            </a:pPr>
            <a:r>
              <a:rPr lang="it-IT" sz="1600" b="1" dirty="0"/>
              <a:t>TIPOLOGIA B </a:t>
            </a:r>
            <a:endParaRPr lang="it-IT" sz="1600" dirty="0"/>
          </a:p>
          <a:p>
            <a:pPr>
              <a:lnSpc>
                <a:spcPct val="110000"/>
              </a:lnSpc>
            </a:pPr>
            <a:r>
              <a:rPr lang="it-IT" sz="1600" dirty="0"/>
              <a:t>Analisi e soluzione di problematiche in un contesto operativo riguardante l’area professionale (caso aziendale). </a:t>
            </a:r>
          </a:p>
          <a:p>
            <a:pPr>
              <a:lnSpc>
                <a:spcPct val="110000"/>
              </a:lnSpc>
            </a:pPr>
            <a:r>
              <a:rPr lang="it-IT" sz="1600" b="1" dirty="0"/>
              <a:t>TIPOLOGIA C </a:t>
            </a:r>
            <a:endParaRPr lang="it-IT" sz="1600" dirty="0"/>
          </a:p>
          <a:p>
            <a:pPr>
              <a:lnSpc>
                <a:spcPct val="110000"/>
              </a:lnSpc>
            </a:pPr>
            <a:r>
              <a:rPr lang="it-IT" sz="1600" dirty="0"/>
              <a:t>Elaborazione di un progetto finalizzato all’innovazione della filiera di produzione e/o alla promozione del settore professionale. </a:t>
            </a:r>
          </a:p>
        </p:txBody>
      </p:sp>
    </p:spTree>
    <p:extLst>
      <p:ext uri="{BB962C8B-B14F-4D97-AF65-F5344CB8AC3E}">
        <p14:creationId xmlns:p14="http://schemas.microsoft.com/office/powerpoint/2010/main" xmlns="" val="42843599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72E38C54-9258-482A-A6B6-EDD3C547AB14}"/>
              </a:ext>
            </a:extLst>
          </p:cNvPr>
          <p:cNvSpPr>
            <a:spLocks noGrp="1"/>
          </p:cNvSpPr>
          <p:nvPr>
            <p:ph type="title"/>
          </p:nvPr>
        </p:nvSpPr>
        <p:spPr/>
        <p:txBody>
          <a:bodyPr/>
          <a:lstStyle/>
          <a:p>
            <a:r>
              <a:rPr lang="it-IT" dirty="0"/>
              <a:t>Qual </a:t>
            </a:r>
            <a:r>
              <a:rPr lang="it-IT" dirty="0" err="1"/>
              <a:t>e’</a:t>
            </a:r>
            <a:r>
              <a:rPr lang="it-IT" dirty="0"/>
              <a:t> la tipologia?</a:t>
            </a:r>
          </a:p>
        </p:txBody>
      </p:sp>
      <p:sp>
        <p:nvSpPr>
          <p:cNvPr id="3" name="Segnaposto contenuto 2">
            <a:extLst>
              <a:ext uri="{FF2B5EF4-FFF2-40B4-BE49-F238E27FC236}">
                <a16:creationId xmlns:a16="http://schemas.microsoft.com/office/drawing/2014/main" xmlns="" id="{C90E7476-7A86-423B-B76C-E41E6C19634B}"/>
              </a:ext>
            </a:extLst>
          </p:cNvPr>
          <p:cNvSpPr>
            <a:spLocks noGrp="1"/>
          </p:cNvSpPr>
          <p:nvPr>
            <p:ph sz="quarter" idx="13"/>
          </p:nvPr>
        </p:nvSpPr>
        <p:spPr>
          <a:xfrm>
            <a:off x="913774" y="1677972"/>
            <a:ext cx="10363826" cy="4113228"/>
          </a:xfrm>
        </p:spPr>
        <p:txBody>
          <a:bodyPr>
            <a:normAutofit lnSpcReduction="10000"/>
          </a:bodyPr>
          <a:lstStyle/>
          <a:p>
            <a:r>
              <a:rPr lang="it-IT" b="1" dirty="0"/>
              <a:t>CONTESTO OPERATIVO: </a:t>
            </a:r>
          </a:p>
          <a:p>
            <a:pPr marL="0" indent="0" algn="just">
              <a:buNone/>
            </a:pPr>
            <a:r>
              <a:rPr lang="it-IT" cap="none" dirty="0"/>
              <a:t>Il candidato, a seguito del percorso di istruzione e formazione professionale che ha seguito, è ben consapevole della centralità che un stile alimentare sano ed equilibrato svolge per il mantenimento e il miglioramento dello stato di salute. Il candidato supponga di aver ricevuto da un’azienda, che opera nel settore della ristorazione collettiva e che fornisce pasti a mense scolastiche, il seguente incarico: favorire la diffusione della cultura della dieta equilibrata, in qualità di OSA (operatore del settore alimentare) e in collaborazione con un dietista. </a:t>
            </a:r>
          </a:p>
          <a:p>
            <a:pPr marL="0" indent="0" algn="ctr">
              <a:buNone/>
            </a:pPr>
            <a:r>
              <a:rPr lang="it-IT" b="1" dirty="0" err="1">
                <a:solidFill>
                  <a:srgbClr val="C00000"/>
                </a:solidFill>
              </a:rPr>
              <a:t>C’e’</a:t>
            </a:r>
            <a:r>
              <a:rPr lang="it-IT" b="1" dirty="0">
                <a:solidFill>
                  <a:srgbClr val="C00000"/>
                </a:solidFill>
              </a:rPr>
              <a:t> una consegna:</a:t>
            </a:r>
          </a:p>
          <a:p>
            <a:r>
              <a:rPr lang="it-IT" dirty="0"/>
              <a:t>Al candidato viene chiesto di predisporre una relazione sui vantaggi di una dieta equilibrata, attenendosi alle seguenti indicazioni: […]</a:t>
            </a:r>
          </a:p>
          <a:p>
            <a:pPr marL="0" indent="0">
              <a:buNone/>
            </a:pPr>
            <a:endParaRPr lang="it-IT" b="1" dirty="0"/>
          </a:p>
          <a:p>
            <a:pPr marL="0" indent="0" algn="ctr">
              <a:buNone/>
            </a:pPr>
            <a:endParaRPr lang="it-IT" dirty="0">
              <a:solidFill>
                <a:srgbClr val="FF0000"/>
              </a:solidFill>
            </a:endParaRPr>
          </a:p>
          <a:p>
            <a:pPr marL="0" indent="0">
              <a:buNone/>
            </a:pPr>
            <a:endParaRPr lang="it-IT" b="1" dirty="0">
              <a:solidFill>
                <a:srgbClr val="FF0000"/>
              </a:solidFill>
            </a:endParaRPr>
          </a:p>
        </p:txBody>
      </p:sp>
    </p:spTree>
    <p:extLst>
      <p:ext uri="{BB962C8B-B14F-4D97-AF65-F5344CB8AC3E}">
        <p14:creationId xmlns:p14="http://schemas.microsoft.com/office/powerpoint/2010/main" xmlns="" val="38393796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6E1F0FD2-CC1A-4E21-B8C6-A93D9230F025}"/>
              </a:ext>
            </a:extLst>
          </p:cNvPr>
          <p:cNvSpPr>
            <a:spLocks noGrp="1"/>
          </p:cNvSpPr>
          <p:nvPr>
            <p:ph type="title"/>
          </p:nvPr>
        </p:nvSpPr>
        <p:spPr/>
        <p:txBody>
          <a:bodyPr/>
          <a:lstStyle/>
          <a:p>
            <a:r>
              <a:rPr lang="it-IT" dirty="0"/>
              <a:t>E ancora… </a:t>
            </a:r>
          </a:p>
        </p:txBody>
      </p:sp>
      <p:sp>
        <p:nvSpPr>
          <p:cNvPr id="3" name="Segnaposto contenuto 2">
            <a:extLst>
              <a:ext uri="{FF2B5EF4-FFF2-40B4-BE49-F238E27FC236}">
                <a16:creationId xmlns:a16="http://schemas.microsoft.com/office/drawing/2014/main" xmlns="" id="{34AFCFC0-97B7-496E-BFC4-9206CA079FE3}"/>
              </a:ext>
            </a:extLst>
          </p:cNvPr>
          <p:cNvSpPr>
            <a:spLocks noGrp="1"/>
          </p:cNvSpPr>
          <p:nvPr>
            <p:ph sz="quarter" idx="13"/>
          </p:nvPr>
        </p:nvSpPr>
        <p:spPr/>
        <p:txBody>
          <a:bodyPr/>
          <a:lstStyle/>
          <a:p>
            <a:pPr lvl="0"/>
            <a:r>
              <a:rPr lang="it-IT" b="1" dirty="0"/>
              <a:t>il candidato ipotizzi di dover </a:t>
            </a:r>
            <a:r>
              <a:rPr lang="it-IT" b="1" dirty="0">
                <a:solidFill>
                  <a:srgbClr val="C00000"/>
                </a:solidFill>
              </a:rPr>
              <a:t>preparare un menu di tre portate </a:t>
            </a:r>
            <a:r>
              <a:rPr lang="it-IT" b="1" dirty="0"/>
              <a:t>(un primo piatto, un secondo con contorno e un fine pasto) </a:t>
            </a:r>
            <a:r>
              <a:rPr lang="it-IT" b="1" dirty="0">
                <a:solidFill>
                  <a:srgbClr val="C00000"/>
                </a:solidFill>
              </a:rPr>
              <a:t>per bambini di una scuola primaria</a:t>
            </a:r>
            <a:r>
              <a:rPr lang="it-IT" b="1" dirty="0"/>
              <a:t>, valorizzando prodotti del territorio o della dieta mediterranea.</a:t>
            </a:r>
            <a:endParaRPr lang="it-IT" dirty="0"/>
          </a:p>
          <a:p>
            <a:r>
              <a:rPr lang="it-IT" dirty="0"/>
              <a:t>Indichi, in particolare, due </a:t>
            </a:r>
            <a:r>
              <a:rPr lang="it-IT" b="1" dirty="0">
                <a:solidFill>
                  <a:srgbClr val="C00000"/>
                </a:solidFill>
              </a:rPr>
              <a:t>modalità di cottura </a:t>
            </a:r>
            <a:r>
              <a:rPr lang="it-IT" dirty="0"/>
              <a:t>adatte al caso e ne dia la motivazione.</a:t>
            </a:r>
          </a:p>
          <a:p>
            <a:r>
              <a:rPr lang="it-IT" b="1" dirty="0">
                <a:solidFill>
                  <a:srgbClr val="C00000"/>
                </a:solidFill>
              </a:rPr>
              <a:t>Suggerisca come potrebbe variare il menu nei mesi di novembre e maggio.</a:t>
            </a:r>
          </a:p>
          <a:p>
            <a:endParaRPr lang="it-IT" dirty="0"/>
          </a:p>
        </p:txBody>
      </p:sp>
    </p:spTree>
    <p:extLst>
      <p:ext uri="{BB962C8B-B14F-4D97-AF65-F5344CB8AC3E}">
        <p14:creationId xmlns:p14="http://schemas.microsoft.com/office/powerpoint/2010/main" xmlns="" val="3406471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130E500-CF72-4C89-9239-5863ECBF7156}"/>
              </a:ext>
            </a:extLst>
          </p:cNvPr>
          <p:cNvSpPr>
            <a:spLocks noGrp="1"/>
          </p:cNvSpPr>
          <p:nvPr>
            <p:ph type="title" idx="4294967295"/>
          </p:nvPr>
        </p:nvSpPr>
        <p:spPr>
          <a:xfrm>
            <a:off x="0" y="619125"/>
            <a:ext cx="10363200" cy="869950"/>
          </a:xfrm>
        </p:spPr>
        <p:txBody>
          <a:bodyPr/>
          <a:lstStyle/>
          <a:p>
            <a:r>
              <a:rPr lang="it-IT" dirty="0"/>
              <a:t>E ancora… </a:t>
            </a:r>
          </a:p>
        </p:txBody>
      </p:sp>
      <p:sp>
        <p:nvSpPr>
          <p:cNvPr id="3" name="Segnaposto contenuto 2">
            <a:extLst>
              <a:ext uri="{FF2B5EF4-FFF2-40B4-BE49-F238E27FC236}">
                <a16:creationId xmlns:a16="http://schemas.microsoft.com/office/drawing/2014/main" xmlns="" id="{531D898A-B87D-4CA8-9F1D-EC4FC599603B}"/>
              </a:ext>
            </a:extLst>
          </p:cNvPr>
          <p:cNvSpPr>
            <a:spLocks noGrp="1"/>
          </p:cNvSpPr>
          <p:nvPr>
            <p:ph sz="quarter" idx="4294967295"/>
          </p:nvPr>
        </p:nvSpPr>
        <p:spPr>
          <a:xfrm>
            <a:off x="0" y="1314450"/>
            <a:ext cx="10363200" cy="4438650"/>
          </a:xfrm>
        </p:spPr>
        <p:txBody>
          <a:bodyPr>
            <a:normAutofit/>
          </a:bodyPr>
          <a:lstStyle/>
          <a:p>
            <a:pPr marL="0" indent="0" algn="ctr">
              <a:buNone/>
            </a:pPr>
            <a:r>
              <a:rPr lang="it-IT" sz="2800" cap="none" dirty="0"/>
              <a:t>Immutati gli altri requisiti di ammissione all’esame dei candidati interni previsti dall’art. 13, comma 2, lettere a) e d) del </a:t>
            </a:r>
            <a:r>
              <a:rPr lang="it-IT" sz="2800" cap="none" dirty="0" err="1"/>
              <a:t>d.Lgs.</a:t>
            </a:r>
            <a:r>
              <a:rPr lang="it-IT" sz="2800" cap="none" dirty="0"/>
              <a:t> N.62/2017 </a:t>
            </a:r>
          </a:p>
          <a:p>
            <a:pPr algn="ctr">
              <a:buFont typeface="Wingdings" panose="05000000000000000000" pitchFamily="2" charset="2"/>
              <a:buChar char="Ø"/>
            </a:pPr>
            <a:r>
              <a:rPr lang="it-IT" sz="2800" b="1" cap="none" dirty="0">
                <a:solidFill>
                  <a:srgbClr val="FF0000"/>
                </a:solidFill>
              </a:rPr>
              <a:t>Attribuzione del credito scolastico</a:t>
            </a:r>
            <a:r>
              <a:rPr lang="it-IT" sz="2800" cap="none" dirty="0"/>
              <a:t>: peso decisamente maggiore nella determinazione del voto finale dell’esame di stato (40 punti su 100)</a:t>
            </a:r>
          </a:p>
          <a:p>
            <a:pPr algn="ctr">
              <a:buFont typeface="Wingdings" panose="05000000000000000000" pitchFamily="2" charset="2"/>
              <a:buChar char="Ø"/>
            </a:pPr>
            <a:r>
              <a:rPr lang="it-IT" sz="2800" b="1" cap="none" dirty="0">
                <a:solidFill>
                  <a:srgbClr val="FF0000"/>
                </a:solidFill>
              </a:rPr>
              <a:t>Prove di esame e punteggio finale complessivo</a:t>
            </a:r>
            <a:r>
              <a:rPr lang="it-IT" sz="2800" cap="none" dirty="0"/>
              <a:t>: </a:t>
            </a:r>
            <a:r>
              <a:rPr lang="it-IT" sz="2800" cap="none" dirty="0" err="1"/>
              <a:t>max</a:t>
            </a:r>
            <a:r>
              <a:rPr lang="it-IT" sz="2800" cap="none" dirty="0"/>
              <a:t> 20 punti per ciascuna delle due prove scritte e 20 per il colloquio</a:t>
            </a:r>
          </a:p>
        </p:txBody>
      </p:sp>
    </p:spTree>
    <p:extLst>
      <p:ext uri="{BB962C8B-B14F-4D97-AF65-F5344CB8AC3E}">
        <p14:creationId xmlns:p14="http://schemas.microsoft.com/office/powerpoint/2010/main" xmlns="" val="5353226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73543E19-13E0-4B9F-8B51-1E5AB8CCA1D0}"/>
              </a:ext>
            </a:extLst>
          </p:cNvPr>
          <p:cNvSpPr>
            <a:spLocks noGrp="1"/>
          </p:cNvSpPr>
          <p:nvPr>
            <p:ph type="title"/>
          </p:nvPr>
        </p:nvSpPr>
        <p:spPr>
          <a:xfrm>
            <a:off x="641074" y="1314450"/>
            <a:ext cx="2844002" cy="3680244"/>
          </a:xfrm>
        </p:spPr>
        <p:txBody>
          <a:bodyPr>
            <a:normAutofit/>
          </a:bodyPr>
          <a:lstStyle/>
          <a:p>
            <a:pPr algn="l"/>
            <a:r>
              <a:rPr lang="it-IT" sz="4400"/>
              <a:t>Altri snodi nella prova:</a:t>
            </a:r>
          </a:p>
        </p:txBody>
      </p:sp>
      <p:graphicFrame>
        <p:nvGraphicFramePr>
          <p:cNvPr id="5" name="Segnaposto contenuto 2">
            <a:extLst>
              <a:ext uri="{FF2B5EF4-FFF2-40B4-BE49-F238E27FC236}">
                <a16:creationId xmlns:a16="http://schemas.microsoft.com/office/drawing/2014/main" xmlns="" id="{9D09B2D2-A03A-4ECA-AF2B-FAC0ACCB9688}"/>
              </a:ext>
            </a:extLst>
          </p:cNvPr>
          <p:cNvGraphicFramePr>
            <a:graphicFrameLocks noGrp="1"/>
          </p:cNvGraphicFramePr>
          <p:nvPr>
            <p:ph sz="quarter" idx="13"/>
            <p:extLst>
              <p:ext uri="{D42A27DB-BD31-4B8C-83A1-F6EECF244321}">
                <p14:modId xmlns:p14="http://schemas.microsoft.com/office/powerpoint/2010/main" xmlns="" val="2039322444"/>
              </p:ext>
            </p:extLst>
          </p:nvPr>
        </p:nvGraphicFramePr>
        <p:xfrm>
          <a:off x="4594225" y="889000"/>
          <a:ext cx="6683375" cy="46069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40294927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AED87A5F-E5D1-49C0-9B2C-3E790AA0D8E8}"/>
              </a:ext>
            </a:extLst>
          </p:cNvPr>
          <p:cNvSpPr>
            <a:spLocks noGrp="1"/>
          </p:cNvSpPr>
          <p:nvPr>
            <p:ph type="title"/>
          </p:nvPr>
        </p:nvSpPr>
        <p:spPr>
          <a:xfrm>
            <a:off x="913775" y="618517"/>
            <a:ext cx="10364451" cy="1596177"/>
          </a:xfrm>
        </p:spPr>
        <p:txBody>
          <a:bodyPr>
            <a:normAutofit/>
          </a:bodyPr>
          <a:lstStyle/>
          <a:p>
            <a:r>
              <a:rPr lang="it-IT"/>
              <a:t>Alcune consegne</a:t>
            </a:r>
          </a:p>
        </p:txBody>
      </p:sp>
      <p:graphicFrame>
        <p:nvGraphicFramePr>
          <p:cNvPr id="5" name="Segnaposto contenuto 2">
            <a:extLst>
              <a:ext uri="{FF2B5EF4-FFF2-40B4-BE49-F238E27FC236}">
                <a16:creationId xmlns:a16="http://schemas.microsoft.com/office/drawing/2014/main" xmlns="" id="{4DBD7070-F8EB-449B-A510-82B979F2EF01}"/>
              </a:ext>
            </a:extLst>
          </p:cNvPr>
          <p:cNvGraphicFramePr>
            <a:graphicFrameLocks noGrp="1"/>
          </p:cNvGraphicFramePr>
          <p:nvPr>
            <p:ph sz="quarter" idx="13"/>
            <p:extLst>
              <p:ext uri="{D42A27DB-BD31-4B8C-83A1-F6EECF244321}">
                <p14:modId xmlns:p14="http://schemas.microsoft.com/office/powerpoint/2010/main" xmlns="" val="1463167873"/>
              </p:ext>
            </p:extLst>
          </p:nvPr>
        </p:nvGraphicFramePr>
        <p:xfrm>
          <a:off x="914400" y="2532475"/>
          <a:ext cx="10363200" cy="30290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5142537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C6BB3E13-562D-4AC7-89EE-97ED1422B070}"/>
              </a:ext>
            </a:extLst>
          </p:cNvPr>
          <p:cNvSpPr>
            <a:spLocks noGrp="1"/>
          </p:cNvSpPr>
          <p:nvPr>
            <p:ph type="title"/>
          </p:nvPr>
        </p:nvSpPr>
        <p:spPr/>
        <p:txBody>
          <a:bodyPr/>
          <a:lstStyle/>
          <a:p>
            <a:r>
              <a:rPr lang="it-IT" dirty="0"/>
              <a:t>SMONTIAMO LA PROVA… - 0 </a:t>
            </a:r>
          </a:p>
        </p:txBody>
      </p:sp>
      <p:sp>
        <p:nvSpPr>
          <p:cNvPr id="5" name="Segnaposto testo 4">
            <a:extLst>
              <a:ext uri="{FF2B5EF4-FFF2-40B4-BE49-F238E27FC236}">
                <a16:creationId xmlns:a16="http://schemas.microsoft.com/office/drawing/2014/main" xmlns="" id="{49626066-2941-4371-9AD3-A88BCBBCA4CB}"/>
              </a:ext>
            </a:extLst>
          </p:cNvPr>
          <p:cNvSpPr>
            <a:spLocks noGrp="1"/>
          </p:cNvSpPr>
          <p:nvPr>
            <p:ph type="body" idx="1"/>
          </p:nvPr>
        </p:nvSpPr>
        <p:spPr/>
        <p:txBody>
          <a:bodyPr/>
          <a:lstStyle/>
          <a:p>
            <a:r>
              <a:rPr lang="it-IT" b="1" dirty="0"/>
              <a:t>Il tema: </a:t>
            </a:r>
          </a:p>
        </p:txBody>
      </p:sp>
      <p:sp>
        <p:nvSpPr>
          <p:cNvPr id="8" name="Segnaposto testo 7">
            <a:extLst>
              <a:ext uri="{FF2B5EF4-FFF2-40B4-BE49-F238E27FC236}">
                <a16:creationId xmlns:a16="http://schemas.microsoft.com/office/drawing/2014/main" xmlns="" id="{DCFEFCAC-9AEA-4542-9ED1-322868B0CA4F}"/>
              </a:ext>
            </a:extLst>
          </p:cNvPr>
          <p:cNvSpPr>
            <a:spLocks noGrp="1"/>
          </p:cNvSpPr>
          <p:nvPr>
            <p:ph type="body" sz="half" idx="15"/>
          </p:nvPr>
        </p:nvSpPr>
        <p:spPr/>
        <p:txBody>
          <a:bodyPr/>
          <a:lstStyle/>
          <a:p>
            <a:endParaRPr lang="it-IT" dirty="0"/>
          </a:p>
          <a:p>
            <a:endParaRPr lang="it-IT" dirty="0"/>
          </a:p>
          <a:p>
            <a:r>
              <a:rPr lang="it-IT" sz="1800" dirty="0"/>
              <a:t> </a:t>
            </a:r>
            <a:r>
              <a:rPr lang="it-IT" sz="1800" b="1" dirty="0"/>
              <a:t>UNA DIETA EQUILIBRATA: PERCHE’?</a:t>
            </a:r>
            <a:endParaRPr lang="it-IT" sz="1800" dirty="0"/>
          </a:p>
        </p:txBody>
      </p:sp>
      <p:sp>
        <p:nvSpPr>
          <p:cNvPr id="6" name="Segnaposto testo 5">
            <a:extLst>
              <a:ext uri="{FF2B5EF4-FFF2-40B4-BE49-F238E27FC236}">
                <a16:creationId xmlns:a16="http://schemas.microsoft.com/office/drawing/2014/main" xmlns="" id="{C4DF44E3-6A98-428C-86F2-B287C997C63E}"/>
              </a:ext>
            </a:extLst>
          </p:cNvPr>
          <p:cNvSpPr>
            <a:spLocks noGrp="1"/>
          </p:cNvSpPr>
          <p:nvPr>
            <p:ph type="body" sz="quarter" idx="3"/>
          </p:nvPr>
        </p:nvSpPr>
        <p:spPr>
          <a:xfrm>
            <a:off x="4452389" y="2055043"/>
            <a:ext cx="3291521" cy="888312"/>
          </a:xfrm>
        </p:spPr>
        <p:txBody>
          <a:bodyPr/>
          <a:lstStyle/>
          <a:p>
            <a:endParaRPr lang="it-IT" sz="1400" dirty="0"/>
          </a:p>
          <a:p>
            <a:endParaRPr lang="it-IT" sz="1400" dirty="0"/>
          </a:p>
          <a:p>
            <a:endParaRPr lang="it-IT" sz="1400" dirty="0"/>
          </a:p>
          <a:p>
            <a:endParaRPr lang="it-IT" sz="1400" dirty="0"/>
          </a:p>
          <a:p>
            <a:endParaRPr lang="it-IT" sz="1400" dirty="0"/>
          </a:p>
          <a:p>
            <a:endParaRPr lang="it-IT" sz="1400" dirty="0"/>
          </a:p>
          <a:p>
            <a:endParaRPr lang="it-IT" sz="1400" dirty="0"/>
          </a:p>
          <a:p>
            <a:endParaRPr lang="it-IT" sz="1400" dirty="0"/>
          </a:p>
          <a:p>
            <a:r>
              <a:rPr lang="it-IT" sz="2000" b="1" dirty="0"/>
              <a:t>Disciplina 1: SCIENZA E CULTURA DELL'ALIMENTAZIONE</a:t>
            </a:r>
          </a:p>
          <a:p>
            <a:endParaRPr lang="it-IT" dirty="0"/>
          </a:p>
        </p:txBody>
      </p:sp>
      <p:sp>
        <p:nvSpPr>
          <p:cNvPr id="9" name="Segnaposto testo 8">
            <a:extLst>
              <a:ext uri="{FF2B5EF4-FFF2-40B4-BE49-F238E27FC236}">
                <a16:creationId xmlns:a16="http://schemas.microsoft.com/office/drawing/2014/main" xmlns="" id="{D7B4C70E-90BD-440A-9455-AE5B466D51F8}"/>
              </a:ext>
            </a:extLst>
          </p:cNvPr>
          <p:cNvSpPr>
            <a:spLocks noGrp="1"/>
          </p:cNvSpPr>
          <p:nvPr>
            <p:ph type="body" sz="half" idx="16"/>
          </p:nvPr>
        </p:nvSpPr>
        <p:spPr/>
        <p:txBody>
          <a:bodyPr>
            <a:noAutofit/>
          </a:bodyPr>
          <a:lstStyle/>
          <a:p>
            <a:r>
              <a:rPr lang="it-IT" sz="1600" dirty="0"/>
              <a:t>Dai risultati di apprendimento relativi al </a:t>
            </a:r>
            <a:r>
              <a:rPr lang="it-IT" sz="1600" dirty="0" err="1"/>
              <a:t>pecup</a:t>
            </a:r>
            <a:r>
              <a:rPr lang="it-IT" sz="1600" dirty="0"/>
              <a:t> del Secondo biennio e quinto anno:</a:t>
            </a:r>
          </a:p>
          <a:p>
            <a:r>
              <a:rPr lang="it-IT" sz="1600" i="1" dirty="0"/>
              <a:t>cogliere criticamente i mutamenti culturali, sociali, economici e tecnologici che influiscono sull'evoluzione dei bisogni e sull'innovazione dei processi di servizio;</a:t>
            </a:r>
          </a:p>
          <a:p>
            <a:endParaRPr lang="it-IT" dirty="0"/>
          </a:p>
        </p:txBody>
      </p:sp>
      <p:sp>
        <p:nvSpPr>
          <p:cNvPr id="7" name="Segnaposto testo 6">
            <a:extLst>
              <a:ext uri="{FF2B5EF4-FFF2-40B4-BE49-F238E27FC236}">
                <a16:creationId xmlns:a16="http://schemas.microsoft.com/office/drawing/2014/main" xmlns="" id="{C98C25DD-F246-449F-88DD-7E173C8F530C}"/>
              </a:ext>
            </a:extLst>
          </p:cNvPr>
          <p:cNvSpPr>
            <a:spLocks noGrp="1"/>
          </p:cNvSpPr>
          <p:nvPr>
            <p:ph type="body" sz="quarter" idx="13"/>
          </p:nvPr>
        </p:nvSpPr>
        <p:spPr/>
        <p:txBody>
          <a:bodyPr/>
          <a:lstStyle/>
          <a:p>
            <a:r>
              <a:rPr lang="it-IT" b="1" dirty="0"/>
              <a:t>Conoscenze</a:t>
            </a:r>
            <a:endParaRPr lang="it-IT" dirty="0"/>
          </a:p>
          <a:p>
            <a:endParaRPr lang="it-IT" dirty="0"/>
          </a:p>
        </p:txBody>
      </p:sp>
      <p:sp>
        <p:nvSpPr>
          <p:cNvPr id="10" name="Segnaposto testo 9">
            <a:extLst>
              <a:ext uri="{FF2B5EF4-FFF2-40B4-BE49-F238E27FC236}">
                <a16:creationId xmlns:a16="http://schemas.microsoft.com/office/drawing/2014/main" xmlns="" id="{EE25FDA7-2ED1-4B36-A21C-C3A4D8ADAE02}"/>
              </a:ext>
            </a:extLst>
          </p:cNvPr>
          <p:cNvSpPr>
            <a:spLocks noGrp="1"/>
          </p:cNvSpPr>
          <p:nvPr>
            <p:ph type="body" sz="half" idx="17"/>
          </p:nvPr>
        </p:nvSpPr>
        <p:spPr/>
        <p:txBody>
          <a:bodyPr>
            <a:normAutofit fontScale="92500" lnSpcReduction="10000"/>
          </a:bodyPr>
          <a:lstStyle/>
          <a:p>
            <a:r>
              <a:rPr lang="it-IT" b="1" dirty="0">
                <a:solidFill>
                  <a:srgbClr val="FF0000"/>
                </a:solidFill>
              </a:rPr>
              <a:t>SECONDO BIENNIO:</a:t>
            </a:r>
          </a:p>
          <a:p>
            <a:pPr marL="285750" indent="-285750">
              <a:buFont typeface="Arial" panose="020B0604020202020204" pitchFamily="34" charset="0"/>
              <a:buChar char="•"/>
            </a:pPr>
            <a:r>
              <a:rPr lang="it-IT" sz="1800" dirty="0"/>
              <a:t>Funzione nutrizionale dei principi nutritivi.</a:t>
            </a:r>
          </a:p>
          <a:p>
            <a:pPr marL="285750" indent="-285750">
              <a:buFont typeface="Arial" panose="020B0604020202020204" pitchFamily="34" charset="0"/>
              <a:buChar char="•"/>
            </a:pPr>
            <a:r>
              <a:rPr lang="it-IT" dirty="0"/>
              <a:t>Principi di alimentazione equilibrata.</a:t>
            </a:r>
          </a:p>
          <a:p>
            <a:r>
              <a:rPr lang="it-IT" b="1" dirty="0">
                <a:solidFill>
                  <a:srgbClr val="FF0000"/>
                </a:solidFill>
              </a:rPr>
              <a:t>QUINTO ANNO:</a:t>
            </a:r>
          </a:p>
          <a:p>
            <a:r>
              <a:rPr lang="it-IT" dirty="0"/>
              <a:t>Dieta razionale ed equilibrata nelle varie condizioni fisiologiche e</a:t>
            </a:r>
          </a:p>
          <a:p>
            <a:r>
              <a:rPr lang="it-IT" dirty="0"/>
              <a:t>nelle principali patologie.</a:t>
            </a:r>
          </a:p>
        </p:txBody>
      </p:sp>
      <p:pic>
        <p:nvPicPr>
          <p:cNvPr id="2" name="Immagine 1">
            <a:extLst>
              <a:ext uri="{FF2B5EF4-FFF2-40B4-BE49-F238E27FC236}">
                <a16:creationId xmlns:a16="http://schemas.microsoft.com/office/drawing/2014/main" xmlns="" id="{9B472E6F-F059-44F0-BCF0-57814EBF5F78}"/>
              </a:ext>
            </a:extLst>
          </p:cNvPr>
          <p:cNvPicPr>
            <a:picLocks noChangeAspect="1"/>
          </p:cNvPicPr>
          <p:nvPr/>
        </p:nvPicPr>
        <p:blipFill>
          <a:blip r:embed="rId2" cstate="print"/>
          <a:stretch>
            <a:fillRect/>
          </a:stretch>
        </p:blipFill>
        <p:spPr>
          <a:xfrm>
            <a:off x="2719527" y="3340608"/>
            <a:ext cx="6752946" cy="176784"/>
          </a:xfrm>
          <a:prstGeom prst="rect">
            <a:avLst/>
          </a:prstGeom>
        </p:spPr>
      </p:pic>
    </p:spTree>
    <p:extLst>
      <p:ext uri="{BB962C8B-B14F-4D97-AF65-F5344CB8AC3E}">
        <p14:creationId xmlns:p14="http://schemas.microsoft.com/office/powerpoint/2010/main" xmlns="" val="38762162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6465741-4511-4C10-B1D8-3E99583DCC11}"/>
              </a:ext>
            </a:extLst>
          </p:cNvPr>
          <p:cNvSpPr>
            <a:spLocks noGrp="1"/>
          </p:cNvSpPr>
          <p:nvPr>
            <p:ph type="title"/>
          </p:nvPr>
        </p:nvSpPr>
        <p:spPr/>
        <p:txBody>
          <a:bodyPr/>
          <a:lstStyle/>
          <a:p>
            <a:r>
              <a:rPr lang="it-IT" dirty="0"/>
              <a:t>SMONTIAMO LA PROVA… - 1</a:t>
            </a:r>
          </a:p>
        </p:txBody>
      </p:sp>
      <p:sp>
        <p:nvSpPr>
          <p:cNvPr id="3" name="Segnaposto testo 2">
            <a:extLst>
              <a:ext uri="{FF2B5EF4-FFF2-40B4-BE49-F238E27FC236}">
                <a16:creationId xmlns:a16="http://schemas.microsoft.com/office/drawing/2014/main" xmlns="" id="{D9F88A40-7A96-424E-94DB-2C760B797617}"/>
              </a:ext>
            </a:extLst>
          </p:cNvPr>
          <p:cNvSpPr>
            <a:spLocks noGrp="1"/>
          </p:cNvSpPr>
          <p:nvPr>
            <p:ph type="body" idx="1"/>
          </p:nvPr>
        </p:nvSpPr>
        <p:spPr>
          <a:xfrm>
            <a:off x="913774" y="1593131"/>
            <a:ext cx="3298976" cy="443060"/>
          </a:xfrm>
        </p:spPr>
        <p:txBody>
          <a:bodyPr/>
          <a:lstStyle/>
          <a:p>
            <a:r>
              <a:rPr lang="it-IT" b="1" dirty="0"/>
              <a:t>Le conoscenze</a:t>
            </a:r>
          </a:p>
        </p:txBody>
      </p:sp>
      <p:sp>
        <p:nvSpPr>
          <p:cNvPr id="4" name="Segnaposto testo 3">
            <a:extLst>
              <a:ext uri="{FF2B5EF4-FFF2-40B4-BE49-F238E27FC236}">
                <a16:creationId xmlns:a16="http://schemas.microsoft.com/office/drawing/2014/main" xmlns="" id="{BE2B189A-ECA7-49C4-AA86-4848AE1BC26D}"/>
              </a:ext>
            </a:extLst>
          </p:cNvPr>
          <p:cNvSpPr>
            <a:spLocks noGrp="1"/>
          </p:cNvSpPr>
          <p:nvPr>
            <p:ph type="body" sz="half" idx="15"/>
          </p:nvPr>
        </p:nvSpPr>
        <p:spPr>
          <a:xfrm>
            <a:off x="913774" y="2036191"/>
            <a:ext cx="3298976" cy="3755009"/>
          </a:xfrm>
        </p:spPr>
        <p:txBody>
          <a:bodyPr>
            <a:noAutofit/>
          </a:bodyPr>
          <a:lstStyle/>
          <a:p>
            <a:pPr algn="l"/>
            <a:r>
              <a:rPr lang="it-IT" sz="1800" b="1" i="1" dirty="0"/>
              <a:t>b)Con riferimento alla produzione di un testo, il candidato, utilizzando le conoscenze acquisite nel corso degli studi, </a:t>
            </a:r>
            <a:r>
              <a:rPr lang="it-IT" sz="1800" i="1" dirty="0">
                <a:solidFill>
                  <a:srgbClr val="FF0000"/>
                </a:solidFill>
              </a:rPr>
              <a:t>spieghi in maniera motivata e con esempi quali sono i principali gruppi di alimenti che devono essere adeguatamente presenti in una dieta equilibrata per adolescenti. </a:t>
            </a:r>
            <a:endParaRPr lang="it-IT" sz="1800" dirty="0">
              <a:solidFill>
                <a:srgbClr val="FF0000"/>
              </a:solidFill>
            </a:endParaRPr>
          </a:p>
          <a:p>
            <a:pPr algn="l"/>
            <a:endParaRPr lang="it-IT" dirty="0"/>
          </a:p>
          <a:p>
            <a:endParaRPr lang="it-IT" dirty="0"/>
          </a:p>
        </p:txBody>
      </p:sp>
      <p:sp>
        <p:nvSpPr>
          <p:cNvPr id="5" name="Segnaposto testo 4">
            <a:extLst>
              <a:ext uri="{FF2B5EF4-FFF2-40B4-BE49-F238E27FC236}">
                <a16:creationId xmlns:a16="http://schemas.microsoft.com/office/drawing/2014/main" xmlns="" id="{9CAF89CB-3268-4CBE-AFFD-0E5F69AC96D4}"/>
              </a:ext>
            </a:extLst>
          </p:cNvPr>
          <p:cNvSpPr>
            <a:spLocks noGrp="1"/>
          </p:cNvSpPr>
          <p:nvPr>
            <p:ph type="body" sz="quarter" idx="3"/>
          </p:nvPr>
        </p:nvSpPr>
        <p:spPr>
          <a:xfrm>
            <a:off x="4452389" y="1677971"/>
            <a:ext cx="3291521" cy="226243"/>
          </a:xfrm>
        </p:spPr>
        <p:txBody>
          <a:bodyPr/>
          <a:lstStyle/>
          <a:p>
            <a:endParaRPr lang="it-IT" dirty="0"/>
          </a:p>
        </p:txBody>
      </p:sp>
      <p:sp>
        <p:nvSpPr>
          <p:cNvPr id="6" name="Segnaposto testo 5">
            <a:extLst>
              <a:ext uri="{FF2B5EF4-FFF2-40B4-BE49-F238E27FC236}">
                <a16:creationId xmlns:a16="http://schemas.microsoft.com/office/drawing/2014/main" xmlns="" id="{D6D21480-D528-4EA2-A255-C6AABDDABCFF}"/>
              </a:ext>
            </a:extLst>
          </p:cNvPr>
          <p:cNvSpPr>
            <a:spLocks noGrp="1"/>
          </p:cNvSpPr>
          <p:nvPr>
            <p:ph type="body" sz="half" idx="16"/>
          </p:nvPr>
        </p:nvSpPr>
        <p:spPr>
          <a:xfrm>
            <a:off x="4441348" y="1809947"/>
            <a:ext cx="3303351" cy="3981254"/>
          </a:xfrm>
        </p:spPr>
        <p:txBody>
          <a:bodyPr>
            <a:normAutofit/>
          </a:bodyPr>
          <a:lstStyle/>
          <a:p>
            <a:pPr algn="l">
              <a:lnSpc>
                <a:spcPct val="100000"/>
              </a:lnSpc>
            </a:pPr>
            <a:r>
              <a:rPr lang="it-IT" sz="1600" dirty="0" err="1"/>
              <a:t>lE</a:t>
            </a:r>
            <a:r>
              <a:rPr lang="it-IT" sz="1600" dirty="0"/>
              <a:t> </a:t>
            </a:r>
            <a:r>
              <a:rPr lang="it-IT" sz="1600" dirty="0" err="1"/>
              <a:t>rispostE</a:t>
            </a:r>
            <a:r>
              <a:rPr lang="it-IT" sz="1600" dirty="0"/>
              <a:t> SONO </a:t>
            </a:r>
            <a:r>
              <a:rPr lang="it-IT" sz="1600" dirty="0" err="1"/>
              <a:t>neI</a:t>
            </a:r>
            <a:r>
              <a:rPr lang="it-IT" sz="1600" dirty="0"/>
              <a:t> </a:t>
            </a:r>
            <a:r>
              <a:rPr lang="it-IT" sz="1600" b="1" dirty="0"/>
              <a:t>DOCUMENTI  </a:t>
            </a:r>
          </a:p>
          <a:p>
            <a:pPr marL="285750" indent="-285750" algn="l">
              <a:lnSpc>
                <a:spcPct val="100000"/>
              </a:lnSpc>
              <a:buFont typeface="Arial" panose="020B0604020202020204" pitchFamily="34" charset="0"/>
              <a:buChar char="•"/>
            </a:pPr>
            <a:r>
              <a:rPr lang="it-IT" sz="1600" b="1" dirty="0">
                <a:solidFill>
                  <a:srgbClr val="FF0000"/>
                </a:solidFill>
              </a:rPr>
              <a:t>Sono  in gioco la lettura e  Comprensione del testo</a:t>
            </a:r>
          </a:p>
          <a:p>
            <a:pPr marL="285750" indent="-285750" algn="l">
              <a:lnSpc>
                <a:spcPct val="100000"/>
              </a:lnSpc>
              <a:buFont typeface="Arial" panose="020B0604020202020204" pitchFamily="34" charset="0"/>
              <a:buChar char="•"/>
            </a:pPr>
            <a:r>
              <a:rPr lang="it-IT" sz="1600" b="1" dirty="0">
                <a:solidFill>
                  <a:srgbClr val="FF0000"/>
                </a:solidFill>
              </a:rPr>
              <a:t>Sono in gioco conoscenze del secondo biennio: </a:t>
            </a:r>
            <a:r>
              <a:rPr lang="it-IT" sz="1600" dirty="0"/>
              <a:t>Funzione nutrizionale dei principi nutritivi. Principi di alimentazione equilibrata., Tecniche di cottura e modificazioni chimiche e fisiche degli alimenti (</a:t>
            </a:r>
            <a:r>
              <a:rPr lang="it-IT" sz="1600" dirty="0" err="1"/>
              <a:t>ved</a:t>
            </a:r>
            <a:r>
              <a:rPr lang="it-IT" sz="1600" dirty="0"/>
              <a:t>. Linee Guida)</a:t>
            </a:r>
          </a:p>
        </p:txBody>
      </p:sp>
      <p:sp>
        <p:nvSpPr>
          <p:cNvPr id="7" name="Segnaposto testo 6">
            <a:extLst>
              <a:ext uri="{FF2B5EF4-FFF2-40B4-BE49-F238E27FC236}">
                <a16:creationId xmlns:a16="http://schemas.microsoft.com/office/drawing/2014/main" xmlns="" id="{BDE91693-3AA4-45B2-AD35-8D85C9F58EAD}"/>
              </a:ext>
            </a:extLst>
          </p:cNvPr>
          <p:cNvSpPr>
            <a:spLocks noGrp="1"/>
          </p:cNvSpPr>
          <p:nvPr>
            <p:ph type="body" sz="quarter" idx="13"/>
          </p:nvPr>
        </p:nvSpPr>
        <p:spPr/>
        <p:txBody>
          <a:bodyPr/>
          <a:lstStyle/>
          <a:p>
            <a:r>
              <a:rPr lang="it-IT" b="1" dirty="0"/>
              <a:t>Competenza in gioco</a:t>
            </a:r>
          </a:p>
        </p:txBody>
      </p:sp>
      <p:sp>
        <p:nvSpPr>
          <p:cNvPr id="8" name="Segnaposto testo 7">
            <a:extLst>
              <a:ext uri="{FF2B5EF4-FFF2-40B4-BE49-F238E27FC236}">
                <a16:creationId xmlns:a16="http://schemas.microsoft.com/office/drawing/2014/main" xmlns="" id="{19B87819-085C-4C82-A017-C10703CD873D}"/>
              </a:ext>
            </a:extLst>
          </p:cNvPr>
          <p:cNvSpPr>
            <a:spLocks noGrp="1"/>
          </p:cNvSpPr>
          <p:nvPr>
            <p:ph type="body" sz="half" idx="17"/>
          </p:nvPr>
        </p:nvSpPr>
        <p:spPr/>
        <p:txBody>
          <a:bodyPr>
            <a:noAutofit/>
          </a:bodyPr>
          <a:lstStyle/>
          <a:p>
            <a:r>
              <a:rPr lang="it-IT" sz="1600" b="1" dirty="0">
                <a:solidFill>
                  <a:srgbClr val="FF0000"/>
                </a:solidFill>
              </a:rPr>
              <a:t>Di area generale</a:t>
            </a:r>
            <a:r>
              <a:rPr lang="it-IT" sz="1600" b="1" dirty="0"/>
              <a:t>, relativa alle competenze linguistiche</a:t>
            </a:r>
          </a:p>
          <a:p>
            <a:r>
              <a:rPr lang="it-IT" sz="1600" b="1" dirty="0"/>
              <a:t>Obiettivi della prova </a:t>
            </a:r>
          </a:p>
          <a:p>
            <a:r>
              <a:rPr lang="it-IT" sz="1600" b="1" dirty="0"/>
              <a:t>(</a:t>
            </a:r>
            <a:r>
              <a:rPr lang="it-IT" sz="1600" b="1" dirty="0" err="1"/>
              <a:t>qdr</a:t>
            </a:r>
            <a:r>
              <a:rPr lang="it-IT" sz="1600" b="1" dirty="0"/>
              <a:t>): </a:t>
            </a:r>
            <a:r>
              <a:rPr lang="it-IT" sz="1600" dirty="0"/>
              <a:t>Individuare nel testo proposto le tematiche di riferimento, esponendo correttamente le conoscenze richieste dalla trattazione dell’argomento. </a:t>
            </a:r>
          </a:p>
          <a:p>
            <a:pPr algn="l"/>
            <a:r>
              <a:rPr lang="it-IT" dirty="0"/>
              <a:t>	</a:t>
            </a:r>
          </a:p>
          <a:p>
            <a:endParaRPr lang="it-IT" dirty="0"/>
          </a:p>
        </p:txBody>
      </p:sp>
    </p:spTree>
    <p:extLst>
      <p:ext uri="{BB962C8B-B14F-4D97-AF65-F5344CB8AC3E}">
        <p14:creationId xmlns:p14="http://schemas.microsoft.com/office/powerpoint/2010/main" xmlns="" val="4958254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olo 8">
            <a:extLst>
              <a:ext uri="{FF2B5EF4-FFF2-40B4-BE49-F238E27FC236}">
                <a16:creationId xmlns:a16="http://schemas.microsoft.com/office/drawing/2014/main" xmlns="" id="{1B103A03-FE30-4349-B36E-13BE8CB4C95B}"/>
              </a:ext>
            </a:extLst>
          </p:cNvPr>
          <p:cNvSpPr>
            <a:spLocks noGrp="1"/>
          </p:cNvSpPr>
          <p:nvPr>
            <p:ph type="title"/>
          </p:nvPr>
        </p:nvSpPr>
        <p:spPr/>
        <p:txBody>
          <a:bodyPr/>
          <a:lstStyle/>
          <a:p>
            <a:r>
              <a:rPr lang="it-IT" dirty="0"/>
              <a:t>SMONTIAMO LA PROVA… - 2</a:t>
            </a:r>
          </a:p>
        </p:txBody>
      </p:sp>
      <p:sp>
        <p:nvSpPr>
          <p:cNvPr id="11" name="Segnaposto testo 10">
            <a:extLst>
              <a:ext uri="{FF2B5EF4-FFF2-40B4-BE49-F238E27FC236}">
                <a16:creationId xmlns:a16="http://schemas.microsoft.com/office/drawing/2014/main" xmlns="" id="{4009DE9F-6B18-4561-B1F1-D13E8B6D4E0D}"/>
              </a:ext>
            </a:extLst>
          </p:cNvPr>
          <p:cNvSpPr>
            <a:spLocks noGrp="1"/>
          </p:cNvSpPr>
          <p:nvPr>
            <p:ph sz="quarter" idx="13"/>
          </p:nvPr>
        </p:nvSpPr>
        <p:spPr>
          <a:xfrm>
            <a:off x="913774" y="1721797"/>
            <a:ext cx="5106026" cy="573932"/>
          </a:xfrm>
        </p:spPr>
        <p:txBody>
          <a:bodyPr/>
          <a:lstStyle/>
          <a:p>
            <a:pPr marL="0" indent="0">
              <a:buNone/>
            </a:pPr>
            <a:r>
              <a:rPr lang="it-IT" b="1" dirty="0"/>
              <a:t>CONSEGNA:</a:t>
            </a:r>
          </a:p>
        </p:txBody>
      </p:sp>
      <p:sp>
        <p:nvSpPr>
          <p:cNvPr id="13" name="Segnaposto testo 12">
            <a:extLst>
              <a:ext uri="{FF2B5EF4-FFF2-40B4-BE49-F238E27FC236}">
                <a16:creationId xmlns:a16="http://schemas.microsoft.com/office/drawing/2014/main" xmlns="" id="{09C63ECC-B223-4F35-9F58-A82BBB464082}"/>
              </a:ext>
            </a:extLst>
          </p:cNvPr>
          <p:cNvSpPr>
            <a:spLocks noGrp="1"/>
          </p:cNvSpPr>
          <p:nvPr>
            <p:ph sz="quarter" idx="14"/>
          </p:nvPr>
        </p:nvSpPr>
        <p:spPr>
          <a:xfrm>
            <a:off x="6172200" y="1867712"/>
            <a:ext cx="5105400" cy="499380"/>
          </a:xfrm>
        </p:spPr>
        <p:txBody>
          <a:bodyPr/>
          <a:lstStyle/>
          <a:p>
            <a:r>
              <a:rPr lang="it-IT" b="1" dirty="0"/>
              <a:t>Quadro di riferimento:</a:t>
            </a:r>
          </a:p>
          <a:p>
            <a:endParaRPr lang="it-IT" dirty="0"/>
          </a:p>
        </p:txBody>
      </p:sp>
      <p:sp>
        <p:nvSpPr>
          <p:cNvPr id="14" name="Segnaposto testo 13">
            <a:extLst>
              <a:ext uri="{FF2B5EF4-FFF2-40B4-BE49-F238E27FC236}">
                <a16:creationId xmlns:a16="http://schemas.microsoft.com/office/drawing/2014/main" xmlns="" id="{0998FE48-987F-483D-BB09-2483919A1820}"/>
              </a:ext>
            </a:extLst>
          </p:cNvPr>
          <p:cNvSpPr>
            <a:spLocks noGrp="1"/>
          </p:cNvSpPr>
          <p:nvPr>
            <p:ph type="body" sz="half" idx="4294967295"/>
          </p:nvPr>
        </p:nvSpPr>
        <p:spPr>
          <a:xfrm>
            <a:off x="0" y="2632075"/>
            <a:ext cx="3935413" cy="3159125"/>
          </a:xfrm>
        </p:spPr>
        <p:txBody>
          <a:bodyPr>
            <a:normAutofit fontScale="85000" lnSpcReduction="20000"/>
          </a:bodyPr>
          <a:lstStyle/>
          <a:p>
            <a:r>
              <a:rPr lang="it-IT" dirty="0"/>
              <a:t>b) </a:t>
            </a:r>
            <a:r>
              <a:rPr lang="it-IT" b="1" dirty="0">
                <a:solidFill>
                  <a:srgbClr val="C00000"/>
                </a:solidFill>
              </a:rPr>
              <a:t>Con riferimento alla produzione di un testo, il candidato, utilizzando le conoscenze acquisite nel corso degli studi, spieghi in maniera motivata e con esempi quali sono i principali gruppi di alimenti che devono essere adeguatamente presenti in una dieta equilibrata per adolescenti. </a:t>
            </a:r>
          </a:p>
        </p:txBody>
      </p:sp>
      <p:sp>
        <p:nvSpPr>
          <p:cNvPr id="16" name="Segnaposto testo 15">
            <a:extLst>
              <a:ext uri="{FF2B5EF4-FFF2-40B4-BE49-F238E27FC236}">
                <a16:creationId xmlns:a16="http://schemas.microsoft.com/office/drawing/2014/main" xmlns="" id="{A840E141-F168-4880-AB12-468C22C04810}"/>
              </a:ext>
            </a:extLst>
          </p:cNvPr>
          <p:cNvSpPr>
            <a:spLocks noGrp="1"/>
          </p:cNvSpPr>
          <p:nvPr>
            <p:ph type="body" sz="half" idx="4294967295"/>
          </p:nvPr>
        </p:nvSpPr>
        <p:spPr>
          <a:xfrm>
            <a:off x="4308475" y="2295729"/>
            <a:ext cx="7588453" cy="4289897"/>
          </a:xfrm>
        </p:spPr>
        <p:txBody>
          <a:bodyPr>
            <a:noAutofit/>
          </a:bodyPr>
          <a:lstStyle/>
          <a:p>
            <a:r>
              <a:rPr lang="it-IT" sz="1800" b="1" dirty="0"/>
              <a:t>Nuclei tematici fondamentali di scienze dell’alimentazione</a:t>
            </a:r>
            <a:r>
              <a:rPr lang="it-IT" sz="1800" dirty="0"/>
              <a:t>	</a:t>
            </a:r>
          </a:p>
          <a:p>
            <a:r>
              <a:rPr lang="it-IT" b="1" dirty="0"/>
              <a:t>1. </a:t>
            </a:r>
            <a:r>
              <a:rPr lang="it-IT" sz="1600" b="1" dirty="0"/>
              <a:t>Conoscenze fondamentali di alimentazione e nutrizione </a:t>
            </a:r>
            <a:endParaRPr lang="it-IT" sz="1600" dirty="0"/>
          </a:p>
          <a:p>
            <a:pPr marL="0" indent="0">
              <a:buNone/>
            </a:pPr>
            <a:r>
              <a:rPr lang="it-IT" dirty="0"/>
              <a:t>• </a:t>
            </a:r>
            <a:r>
              <a:rPr lang="it-IT" sz="1600" dirty="0"/>
              <a:t>I nutrienti. </a:t>
            </a:r>
          </a:p>
          <a:p>
            <a:pPr marL="0" indent="0">
              <a:buNone/>
            </a:pPr>
            <a:r>
              <a:rPr lang="it-IT" sz="1600" dirty="0"/>
              <a:t>• Le materie prime e i prodotti alimentari. </a:t>
            </a:r>
          </a:p>
          <a:p>
            <a:pPr marL="0" indent="0">
              <a:buNone/>
            </a:pPr>
            <a:r>
              <a:rPr lang="it-IT" b="1" dirty="0"/>
              <a:t>2. Il cliente e le sue esigenze: dalle condizioni fisiologiche alle principali patologie </a:t>
            </a:r>
          </a:p>
          <a:p>
            <a:r>
              <a:rPr lang="it-IT" sz="1600" dirty="0"/>
              <a:t>La predisposizione di menù. </a:t>
            </a:r>
          </a:p>
          <a:p>
            <a:r>
              <a:rPr lang="it-IT" sz="1600" dirty="0"/>
              <a:t>La promozione di uno stile di vita equilibrato. </a:t>
            </a:r>
          </a:p>
          <a:p>
            <a:pPr marL="0" indent="0">
              <a:buNone/>
            </a:pPr>
            <a:endParaRPr lang="it-IT" dirty="0"/>
          </a:p>
        </p:txBody>
      </p:sp>
      <p:sp>
        <p:nvSpPr>
          <p:cNvPr id="15" name="Segnaposto testo 14">
            <a:extLst>
              <a:ext uri="{FF2B5EF4-FFF2-40B4-BE49-F238E27FC236}">
                <a16:creationId xmlns:a16="http://schemas.microsoft.com/office/drawing/2014/main" xmlns="" id="{0C37B79F-9F46-446B-9CE3-966EBBA8B953}"/>
              </a:ext>
            </a:extLst>
          </p:cNvPr>
          <p:cNvSpPr>
            <a:spLocks noGrp="1"/>
          </p:cNvSpPr>
          <p:nvPr>
            <p:ph type="body" sz="half" idx="4294967295"/>
          </p:nvPr>
        </p:nvSpPr>
        <p:spPr>
          <a:xfrm>
            <a:off x="0" y="2943225"/>
            <a:ext cx="3303588" cy="2847975"/>
          </a:xfrm>
        </p:spPr>
        <p:txBody>
          <a:bodyPr>
            <a:normAutofit/>
          </a:bodyPr>
          <a:lstStyle/>
          <a:p>
            <a:pPr lvl="0"/>
            <a:endParaRPr lang="it-IT" dirty="0"/>
          </a:p>
          <a:p>
            <a:pPr algn="ctr"/>
            <a:endParaRPr lang="it-IT" dirty="0"/>
          </a:p>
        </p:txBody>
      </p:sp>
    </p:spTree>
    <p:extLst>
      <p:ext uri="{BB962C8B-B14F-4D97-AF65-F5344CB8AC3E}">
        <p14:creationId xmlns:p14="http://schemas.microsoft.com/office/powerpoint/2010/main" xmlns="" val="36271468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EB7E2C8-DDFC-4FA4-A7E0-AEAB2F9B8FE7}"/>
              </a:ext>
            </a:extLst>
          </p:cNvPr>
          <p:cNvSpPr>
            <a:spLocks noGrp="1"/>
          </p:cNvSpPr>
          <p:nvPr>
            <p:ph type="title"/>
          </p:nvPr>
        </p:nvSpPr>
        <p:spPr/>
        <p:txBody>
          <a:bodyPr/>
          <a:lstStyle/>
          <a:p>
            <a:r>
              <a:rPr lang="it-IT" dirty="0"/>
              <a:t>SMONTIAMO LA PROVA… - 2 bis</a:t>
            </a:r>
          </a:p>
        </p:txBody>
      </p:sp>
      <p:sp>
        <p:nvSpPr>
          <p:cNvPr id="3" name="Segnaposto contenuto 2">
            <a:extLst>
              <a:ext uri="{FF2B5EF4-FFF2-40B4-BE49-F238E27FC236}">
                <a16:creationId xmlns:a16="http://schemas.microsoft.com/office/drawing/2014/main" xmlns="" id="{DFB1EF3D-A418-4990-9CB7-B6CF2028323E}"/>
              </a:ext>
            </a:extLst>
          </p:cNvPr>
          <p:cNvSpPr>
            <a:spLocks noGrp="1"/>
          </p:cNvSpPr>
          <p:nvPr>
            <p:ph sz="quarter" idx="13"/>
          </p:nvPr>
        </p:nvSpPr>
        <p:spPr/>
        <p:txBody>
          <a:bodyPr>
            <a:normAutofit lnSpcReduction="10000"/>
          </a:bodyPr>
          <a:lstStyle/>
          <a:p>
            <a:r>
              <a:rPr lang="it-IT" b="1" dirty="0"/>
              <a:t>CONSEGNA:</a:t>
            </a:r>
          </a:p>
          <a:p>
            <a:pPr marL="0" indent="0">
              <a:buNone/>
            </a:pPr>
            <a:r>
              <a:rPr lang="it-IT" b="1" u="sng" dirty="0">
                <a:solidFill>
                  <a:srgbClr val="C00000"/>
                </a:solidFill>
              </a:rPr>
              <a:t>Con riferimento alla produzione di un testo</a:t>
            </a:r>
            <a:r>
              <a:rPr lang="it-IT" b="1" dirty="0">
                <a:solidFill>
                  <a:srgbClr val="C00000"/>
                </a:solidFill>
              </a:rPr>
              <a:t>, il candidato, utilizzando </a:t>
            </a:r>
            <a:r>
              <a:rPr lang="it-IT" b="1" u="sng" dirty="0">
                <a:solidFill>
                  <a:srgbClr val="C00000"/>
                </a:solidFill>
              </a:rPr>
              <a:t>l</a:t>
            </a:r>
            <a:r>
              <a:rPr lang="it-IT" b="1" dirty="0">
                <a:solidFill>
                  <a:srgbClr val="C00000"/>
                </a:solidFill>
              </a:rPr>
              <a:t>e conoscenze acquisite nel corso degli studi, spieghi in maniera motivata e con esempi quali sono i principali gruppi di alimenti che devono essere adeguatamente presenti in una dieta equilibrata per adolescenti. </a:t>
            </a:r>
          </a:p>
          <a:p>
            <a:endParaRPr lang="it-IT" b="1" dirty="0"/>
          </a:p>
          <a:p>
            <a:endParaRPr lang="it-IT" dirty="0"/>
          </a:p>
        </p:txBody>
      </p:sp>
      <p:sp>
        <p:nvSpPr>
          <p:cNvPr id="4" name="Segnaposto contenuto 3">
            <a:extLst>
              <a:ext uri="{FF2B5EF4-FFF2-40B4-BE49-F238E27FC236}">
                <a16:creationId xmlns:a16="http://schemas.microsoft.com/office/drawing/2014/main" xmlns="" id="{5022C55D-9EDF-404E-B918-F4334DD89DE8}"/>
              </a:ext>
            </a:extLst>
          </p:cNvPr>
          <p:cNvSpPr>
            <a:spLocks noGrp="1"/>
          </p:cNvSpPr>
          <p:nvPr>
            <p:ph sz="quarter" idx="14"/>
          </p:nvPr>
        </p:nvSpPr>
        <p:spPr>
          <a:xfrm>
            <a:off x="6172200" y="1753386"/>
            <a:ext cx="5105400" cy="4392890"/>
          </a:xfrm>
        </p:spPr>
        <p:txBody>
          <a:bodyPr>
            <a:noAutofit/>
          </a:bodyPr>
          <a:lstStyle/>
          <a:p>
            <a:pPr marL="0" indent="0">
              <a:buNone/>
            </a:pPr>
            <a:r>
              <a:rPr lang="it-IT" b="1" i="1" dirty="0" err="1"/>
              <a:t>Qdr</a:t>
            </a:r>
            <a:r>
              <a:rPr lang="it-IT" b="1" i="1" dirty="0"/>
              <a:t> LABORATORIO DI SERVIZI ENOGASTRONOMICI – SETTORE CUCINA </a:t>
            </a:r>
            <a:r>
              <a:rPr lang="it-IT" dirty="0"/>
              <a:t>	</a:t>
            </a:r>
          </a:p>
          <a:p>
            <a:pPr marL="0" indent="0">
              <a:buNone/>
            </a:pPr>
            <a:r>
              <a:rPr lang="it-IT" b="1" dirty="0"/>
              <a:t>Nuclei tematici fondamentali:</a:t>
            </a:r>
          </a:p>
          <a:p>
            <a:pPr marL="0" indent="0">
              <a:buNone/>
            </a:pPr>
            <a:r>
              <a:rPr lang="it-IT" sz="1400" dirty="0"/>
              <a:t>3. Il cliente e le sue esigenze: ottimizzare la qualità del servizio</a:t>
            </a:r>
          </a:p>
          <a:p>
            <a:pPr marL="0" indent="0">
              <a:buNone/>
            </a:pPr>
            <a:r>
              <a:rPr lang="it-IT" sz="1400" dirty="0"/>
              <a:t>• La predisposizione di menu coerenti con il contesto e le esigenze della clientela.</a:t>
            </a:r>
          </a:p>
          <a:p>
            <a:pPr marL="0" indent="0">
              <a:buNone/>
            </a:pPr>
            <a:r>
              <a:rPr lang="it-IT" sz="1400" dirty="0"/>
              <a:t>• La realizzazione di piatti funzionali alle esigenze della clientela con allergie e/o intolleranze alimentari.</a:t>
            </a:r>
          </a:p>
          <a:p>
            <a:pPr marL="0" indent="0">
              <a:buNone/>
            </a:pPr>
            <a:r>
              <a:rPr lang="it-IT" sz="1400" dirty="0"/>
              <a:t>• Le specificità della ristorazione collettiva e commerciale, con attenzione alle nuove tendenze dei settori.</a:t>
            </a:r>
          </a:p>
          <a:p>
            <a:pPr marL="0" indent="0">
              <a:buNone/>
            </a:pPr>
            <a:r>
              <a:rPr lang="it-IT" sz="1400" dirty="0"/>
              <a:t>• I processi innovativi nella filiera d’interesse e le indicazioni dell’eco-sostenibilità.	</a:t>
            </a:r>
          </a:p>
          <a:p>
            <a:endParaRPr lang="it-IT" dirty="0"/>
          </a:p>
        </p:txBody>
      </p:sp>
    </p:spTree>
    <p:extLst>
      <p:ext uri="{BB962C8B-B14F-4D97-AF65-F5344CB8AC3E}">
        <p14:creationId xmlns:p14="http://schemas.microsoft.com/office/powerpoint/2010/main" xmlns="" val="34588603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xmlns="" id="{37045EDB-9848-48E1-AF93-51B94A6B448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xmlns="" id="{9FBD4CC0-8B05-48B4-A6F2-E07EBD0E2872}"/>
              </a:ext>
            </a:extLst>
          </p:cNvPr>
          <p:cNvSpPr>
            <a:spLocks noGrp="1"/>
          </p:cNvSpPr>
          <p:nvPr>
            <p:ph type="title"/>
          </p:nvPr>
        </p:nvSpPr>
        <p:spPr>
          <a:xfrm>
            <a:off x="913775" y="1343991"/>
            <a:ext cx="3145305" cy="4157256"/>
          </a:xfrm>
        </p:spPr>
        <p:txBody>
          <a:bodyPr>
            <a:normAutofit/>
          </a:bodyPr>
          <a:lstStyle/>
          <a:p>
            <a:pPr lvl="0" algn="l"/>
            <a:r>
              <a:rPr lang="it-IT" sz="2400" dirty="0"/>
              <a:t/>
            </a:r>
            <a:br>
              <a:rPr lang="it-IT" sz="2400" dirty="0"/>
            </a:br>
            <a:r>
              <a:rPr lang="it-IT" sz="2400" dirty="0"/>
              <a:t>SMONTIAMO LA PROVA… - 3</a:t>
            </a:r>
            <a:br>
              <a:rPr lang="it-IT" sz="2400" dirty="0"/>
            </a:br>
            <a:r>
              <a:rPr lang="it-IT" sz="2400" b="1" dirty="0"/>
              <a:t>Con riferimento alla </a:t>
            </a:r>
            <a:r>
              <a:rPr lang="it-IT" sz="2400" b="1" dirty="0">
                <a:solidFill>
                  <a:srgbClr val="FF0000"/>
                </a:solidFill>
              </a:rPr>
              <a:t>padronanza </a:t>
            </a:r>
            <a:r>
              <a:rPr lang="it-IT" sz="2400" b="1" dirty="0"/>
              <a:t>delle conoscenze fondamentali e delle </a:t>
            </a:r>
            <a:r>
              <a:rPr lang="it-IT" sz="2400" b="1" dirty="0">
                <a:solidFill>
                  <a:srgbClr val="FF0000"/>
                </a:solidFill>
              </a:rPr>
              <a:t>competenze</a:t>
            </a:r>
            <a:r>
              <a:rPr lang="it-IT" sz="2400" b="1" dirty="0"/>
              <a:t> tecnico – professionali conseguite, </a:t>
            </a:r>
            <a:br>
              <a:rPr lang="it-IT" sz="2400" b="1" dirty="0"/>
            </a:br>
            <a:endParaRPr lang="it-IT" sz="2400" b="1" dirty="0"/>
          </a:p>
        </p:txBody>
      </p:sp>
      <p:sp>
        <p:nvSpPr>
          <p:cNvPr id="29" name="Rectangle: Rounded Corners 28">
            <a:extLst>
              <a:ext uri="{FF2B5EF4-FFF2-40B4-BE49-F238E27FC236}">
                <a16:creationId xmlns:a16="http://schemas.microsoft.com/office/drawing/2014/main" xmlns="" id="{099DAEF2-2587-42F9-A6E0-D0002FD4D98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654296" y="1253578"/>
            <a:ext cx="6926319" cy="4338083"/>
          </a:xfrm>
          <a:prstGeom prst="roundRect">
            <a:avLst>
              <a:gd name="adj" fmla="val 2158"/>
            </a:avLst>
          </a:prstGeom>
          <a:gradFill>
            <a:gsLst>
              <a:gs pos="0">
                <a:schemeClr val="bg1">
                  <a:lumMod val="95000"/>
                </a:schemeClr>
              </a:gs>
              <a:gs pos="100000">
                <a:schemeClr val="bg1">
                  <a:lumMod val="85000"/>
                </a:schemeClr>
              </a:gs>
            </a:gsLst>
            <a:lin ang="5400000" scaled="0"/>
          </a:gradFill>
          <a:ln w="82550" cap="sq">
            <a:solidFill>
              <a:schemeClr val="bg1">
                <a:lumMod val="95000"/>
              </a:schemeClr>
            </a:solidFill>
            <a:miter lim="800000"/>
          </a:ln>
          <a:scene3d>
            <a:camera prst="orthographicFront"/>
            <a:lightRig rig="threePt" dir="t">
              <a:rot lat="0" lon="0" rev="2700000"/>
            </a:lightRig>
          </a:scene3d>
          <a:sp3d contourW="6350">
            <a:bevelT h="38100"/>
            <a:contourClr>
              <a:schemeClr val="bg1">
                <a:lumMod val="65000"/>
              </a:schemeClr>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xmlns="" id="{F96B48BD-04DD-4A15-B184-476ECCC40E5A}"/>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cstate="print">
            <a:extLst>
              <a:ext uri="{28A0092B-C50C-407E-A947-70E740481C1C}">
                <a14:useLocalDpi xmlns:a14="http://schemas.microsoft.com/office/drawing/2010/main" xmlns="" val="0"/>
              </a:ext>
            </a:extLst>
          </a:blip>
          <a:srcRect b="74141"/>
          <a:stretch/>
        </p:blipFill>
        <p:spPr>
          <a:xfrm>
            <a:off x="0" y="1"/>
            <a:ext cx="12192000" cy="1773382"/>
          </a:xfrm>
          <a:prstGeom prst="rect">
            <a:avLst/>
          </a:prstGeom>
        </p:spPr>
      </p:pic>
      <p:graphicFrame>
        <p:nvGraphicFramePr>
          <p:cNvPr id="13" name="Segnaposto contenuto 10">
            <a:extLst>
              <a:ext uri="{FF2B5EF4-FFF2-40B4-BE49-F238E27FC236}">
                <a16:creationId xmlns:a16="http://schemas.microsoft.com/office/drawing/2014/main" xmlns="" id="{1388BDBC-0010-4FB9-A1D5-8CDC1062B1E5}"/>
              </a:ext>
            </a:extLst>
          </p:cNvPr>
          <p:cNvGraphicFramePr>
            <a:graphicFrameLocks noGrp="1"/>
          </p:cNvGraphicFramePr>
          <p:nvPr>
            <p:ph sz="quarter" idx="13"/>
            <p:extLst>
              <p:ext uri="{D42A27DB-BD31-4B8C-83A1-F6EECF244321}">
                <p14:modId xmlns:p14="http://schemas.microsoft.com/office/powerpoint/2010/main" xmlns="" val="4094874044"/>
              </p:ext>
            </p:extLst>
          </p:nvPr>
        </p:nvGraphicFramePr>
        <p:xfrm>
          <a:off x="4964770" y="1625717"/>
          <a:ext cx="6305371" cy="35938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897840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F2117671-523D-442D-AB95-D5C52AEDCA5D}"/>
              </a:ext>
            </a:extLst>
          </p:cNvPr>
          <p:cNvSpPr>
            <a:spLocks noGrp="1"/>
          </p:cNvSpPr>
          <p:nvPr>
            <p:ph type="title"/>
          </p:nvPr>
        </p:nvSpPr>
        <p:spPr>
          <a:xfrm>
            <a:off x="641074" y="1419900"/>
            <a:ext cx="2844002" cy="4018201"/>
          </a:xfrm>
        </p:spPr>
        <p:txBody>
          <a:bodyPr>
            <a:noAutofit/>
          </a:bodyPr>
          <a:lstStyle/>
          <a:p>
            <a:pPr algn="l"/>
            <a:r>
              <a:rPr lang="it-IT" sz="2100" dirty="0"/>
              <a:t/>
            </a:r>
            <a:br>
              <a:rPr lang="it-IT" sz="2100" dirty="0"/>
            </a:br>
            <a:r>
              <a:rPr lang="it-IT" sz="2100" dirty="0"/>
              <a:t/>
            </a:r>
            <a:br>
              <a:rPr lang="it-IT" sz="2100" dirty="0"/>
            </a:br>
            <a:r>
              <a:rPr lang="it-IT" sz="2400" dirty="0"/>
              <a:t>… </a:t>
            </a:r>
            <a:r>
              <a:rPr lang="it-IT" sz="2400" b="1" dirty="0"/>
              <a:t>spieghi in maniera motivata e con esempi quali sono i principali gruppi di alimenti che devono essere adeguatamente presenti in una dieta equilibrata per adolescenti. </a:t>
            </a:r>
            <a:endParaRPr lang="it-IT" sz="2100" b="1" dirty="0"/>
          </a:p>
        </p:txBody>
      </p:sp>
      <p:sp>
        <p:nvSpPr>
          <p:cNvPr id="56" name="Segnaposto contenuto 4">
            <a:extLst>
              <a:ext uri="{FF2B5EF4-FFF2-40B4-BE49-F238E27FC236}">
                <a16:creationId xmlns:a16="http://schemas.microsoft.com/office/drawing/2014/main" xmlns="" id="{2D9FE052-7471-461F-9433-0331A0FC4477}"/>
              </a:ext>
            </a:extLst>
          </p:cNvPr>
          <p:cNvSpPr>
            <a:spLocks noGrp="1"/>
          </p:cNvSpPr>
          <p:nvPr>
            <p:ph sz="quarter" idx="13"/>
          </p:nvPr>
        </p:nvSpPr>
        <p:spPr>
          <a:xfrm>
            <a:off x="4701008" y="499621"/>
            <a:ext cx="6576591" cy="6173553"/>
          </a:xfrm>
        </p:spPr>
        <p:txBody>
          <a:bodyPr anchor="ctr">
            <a:noAutofit/>
          </a:bodyPr>
          <a:lstStyle/>
          <a:p>
            <a:pPr marL="0" indent="0">
              <a:lnSpc>
                <a:spcPct val="110000"/>
              </a:lnSpc>
              <a:buNone/>
            </a:pPr>
            <a:endParaRPr lang="it-IT" sz="1800" b="1" dirty="0"/>
          </a:p>
          <a:p>
            <a:pPr marL="0" indent="0">
              <a:lnSpc>
                <a:spcPct val="110000"/>
              </a:lnSpc>
              <a:buNone/>
            </a:pPr>
            <a:r>
              <a:rPr lang="it-IT" sz="1800" b="1" dirty="0" err="1"/>
              <a:t>Qdr</a:t>
            </a:r>
            <a:r>
              <a:rPr lang="it-IT" sz="1800" b="1" dirty="0"/>
              <a:t>: nuclei tematici fondamentali:</a:t>
            </a:r>
            <a:r>
              <a:rPr lang="it-IT" sz="1800" dirty="0"/>
              <a:t>	</a:t>
            </a:r>
          </a:p>
          <a:p>
            <a:pPr marL="0" indent="0">
              <a:lnSpc>
                <a:spcPct val="110000"/>
              </a:lnSpc>
              <a:buNone/>
            </a:pPr>
            <a:r>
              <a:rPr lang="it-IT" sz="1800" b="1" dirty="0"/>
              <a:t>1. Conoscenze fondamentali di alimentazione e nutrizione</a:t>
            </a:r>
            <a:endParaRPr lang="it-IT" sz="1800" dirty="0"/>
          </a:p>
          <a:p>
            <a:pPr marL="0" indent="0">
              <a:lnSpc>
                <a:spcPct val="110000"/>
              </a:lnSpc>
              <a:buNone/>
            </a:pPr>
            <a:r>
              <a:rPr lang="it-IT" sz="1800" dirty="0"/>
              <a:t>• I nutrienti. </a:t>
            </a:r>
          </a:p>
          <a:p>
            <a:pPr>
              <a:lnSpc>
                <a:spcPct val="110000"/>
              </a:lnSpc>
            </a:pPr>
            <a:r>
              <a:rPr lang="it-IT" sz="1800" dirty="0"/>
              <a:t>Le materie prime e i prodotti alimentari. </a:t>
            </a:r>
          </a:p>
          <a:p>
            <a:pPr marL="0" indent="0">
              <a:lnSpc>
                <a:spcPct val="110000"/>
              </a:lnSpc>
              <a:buNone/>
            </a:pPr>
            <a:r>
              <a:rPr lang="it-IT" sz="1800" b="1" dirty="0"/>
              <a:t>2. Il cliente e le sue esigenze: dalle condizioni fisiologiche alle principali patologie </a:t>
            </a:r>
            <a:endParaRPr lang="it-IT" sz="1800" dirty="0"/>
          </a:p>
          <a:p>
            <a:pPr>
              <a:lnSpc>
                <a:spcPct val="110000"/>
              </a:lnSpc>
            </a:pPr>
            <a:r>
              <a:rPr lang="it-IT" sz="1800" dirty="0"/>
              <a:t>La predisposizione di menù. </a:t>
            </a:r>
          </a:p>
          <a:p>
            <a:pPr>
              <a:lnSpc>
                <a:spcPct val="110000"/>
              </a:lnSpc>
            </a:pPr>
            <a:r>
              <a:rPr lang="it-IT" sz="1800" dirty="0"/>
              <a:t>La promozione di uno stile di vita equilibrato. </a:t>
            </a:r>
          </a:p>
          <a:p>
            <a:pPr marL="0" indent="0">
              <a:lnSpc>
                <a:spcPct val="110000"/>
              </a:lnSpc>
              <a:buNone/>
            </a:pPr>
            <a:r>
              <a:rPr lang="it-IT" sz="1800" b="1" dirty="0"/>
              <a:t>Obiettivi della prova: </a:t>
            </a:r>
            <a:r>
              <a:rPr lang="it-IT" sz="1800" dirty="0"/>
              <a:t>	</a:t>
            </a:r>
          </a:p>
          <a:p>
            <a:pPr>
              <a:lnSpc>
                <a:spcPct val="110000"/>
              </a:lnSpc>
            </a:pPr>
            <a:r>
              <a:rPr lang="it-IT" sz="1800" b="1" dirty="0">
                <a:solidFill>
                  <a:srgbClr val="FF0000"/>
                </a:solidFill>
              </a:rPr>
              <a:t>Argomentare</a:t>
            </a:r>
            <a:r>
              <a:rPr lang="it-IT" sz="1800" dirty="0"/>
              <a:t> nell’elaborazione di tematiche… </a:t>
            </a:r>
          </a:p>
          <a:p>
            <a:pPr>
              <a:lnSpc>
                <a:spcPct val="110000"/>
              </a:lnSpc>
            </a:pPr>
            <a:r>
              <a:rPr lang="it-IT" sz="1800" b="1" dirty="0">
                <a:solidFill>
                  <a:srgbClr val="FF0000"/>
                </a:solidFill>
              </a:rPr>
              <a:t>dare ragione </a:t>
            </a:r>
            <a:r>
              <a:rPr lang="it-IT" sz="1800" dirty="0"/>
              <a:t>dell’uso di determinate materie prime e/o di tecnologie…</a:t>
            </a:r>
          </a:p>
          <a:p>
            <a:pPr marL="0" indent="0">
              <a:lnSpc>
                <a:spcPct val="110000"/>
              </a:lnSpc>
              <a:buNone/>
            </a:pPr>
            <a:r>
              <a:rPr lang="it-IT" sz="800" dirty="0"/>
              <a:t>	</a:t>
            </a:r>
          </a:p>
          <a:p>
            <a:pPr marL="0" indent="0">
              <a:lnSpc>
                <a:spcPct val="110000"/>
              </a:lnSpc>
              <a:buNone/>
            </a:pPr>
            <a:r>
              <a:rPr lang="it-IT" sz="800" dirty="0"/>
              <a:t>	</a:t>
            </a:r>
          </a:p>
          <a:p>
            <a:pPr>
              <a:lnSpc>
                <a:spcPct val="110000"/>
              </a:lnSpc>
            </a:pPr>
            <a:endParaRPr lang="it-IT" sz="800" dirty="0"/>
          </a:p>
        </p:txBody>
      </p:sp>
    </p:spTree>
    <p:extLst>
      <p:ext uri="{BB962C8B-B14F-4D97-AF65-F5344CB8AC3E}">
        <p14:creationId xmlns:p14="http://schemas.microsoft.com/office/powerpoint/2010/main" xmlns="" val="196399593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olo 8">
            <a:extLst>
              <a:ext uri="{FF2B5EF4-FFF2-40B4-BE49-F238E27FC236}">
                <a16:creationId xmlns:a16="http://schemas.microsoft.com/office/drawing/2014/main" xmlns="" id="{9D05B259-8575-4DB5-907C-4AB4A89745A3}"/>
              </a:ext>
            </a:extLst>
          </p:cNvPr>
          <p:cNvSpPr>
            <a:spLocks noGrp="1"/>
          </p:cNvSpPr>
          <p:nvPr>
            <p:ph type="title"/>
          </p:nvPr>
        </p:nvSpPr>
        <p:spPr/>
        <p:txBody>
          <a:bodyPr/>
          <a:lstStyle/>
          <a:p>
            <a:r>
              <a:rPr lang="it-IT" dirty="0"/>
              <a:t>In sintesi: Cosa prevede il quadro di riferimento per </a:t>
            </a:r>
            <a:r>
              <a:rPr lang="it-IT" b="1" i="1" dirty="0"/>
              <a:t>SCIENZA E CULTURA DELL’ALIMENTAZIONE</a:t>
            </a:r>
            <a:r>
              <a:rPr lang="it-IT" dirty="0"/>
              <a:t>?</a:t>
            </a:r>
          </a:p>
        </p:txBody>
      </p:sp>
      <p:sp>
        <p:nvSpPr>
          <p:cNvPr id="10" name="Segnaposto contenuto 9">
            <a:extLst>
              <a:ext uri="{FF2B5EF4-FFF2-40B4-BE49-F238E27FC236}">
                <a16:creationId xmlns:a16="http://schemas.microsoft.com/office/drawing/2014/main" xmlns="" id="{B650294E-67DF-4D88-AF2D-6FA4738E6D1C}"/>
              </a:ext>
            </a:extLst>
          </p:cNvPr>
          <p:cNvSpPr>
            <a:spLocks noGrp="1"/>
          </p:cNvSpPr>
          <p:nvPr>
            <p:ph sz="quarter" idx="13"/>
          </p:nvPr>
        </p:nvSpPr>
        <p:spPr/>
        <p:txBody>
          <a:bodyPr>
            <a:noAutofit/>
          </a:bodyPr>
          <a:lstStyle/>
          <a:p>
            <a:r>
              <a:rPr lang="it-IT" sz="2400" b="1" dirty="0"/>
              <a:t>Nuclei tematici fondamentali </a:t>
            </a:r>
            <a:r>
              <a:rPr lang="it-IT" sz="2400" dirty="0"/>
              <a:t>	</a:t>
            </a:r>
          </a:p>
          <a:p>
            <a:r>
              <a:rPr lang="it-IT" b="1" dirty="0"/>
              <a:t>1. Conoscenze fondamentali di alimentazione e nutrizione </a:t>
            </a:r>
            <a:endParaRPr lang="it-IT" dirty="0"/>
          </a:p>
          <a:p>
            <a:r>
              <a:rPr lang="it-IT" dirty="0"/>
              <a:t>I nutrienti. </a:t>
            </a:r>
          </a:p>
          <a:p>
            <a:r>
              <a:rPr lang="it-IT" dirty="0"/>
              <a:t>Le materie prime e i prodotti alimentari. </a:t>
            </a:r>
          </a:p>
          <a:p>
            <a:r>
              <a:rPr lang="it-IT" b="1" dirty="0"/>
              <a:t>2. Il cliente e le sue esigenze: dalle condizioni fisiologiche alle principali patologie </a:t>
            </a:r>
            <a:endParaRPr lang="it-IT" dirty="0"/>
          </a:p>
          <a:p>
            <a:r>
              <a:rPr lang="it-IT" dirty="0"/>
              <a:t>La predisposizione di menù. </a:t>
            </a:r>
          </a:p>
          <a:p>
            <a:r>
              <a:rPr lang="it-IT" dirty="0"/>
              <a:t> La promozione di uno stile di vita equilibrato. </a:t>
            </a:r>
          </a:p>
          <a:p>
            <a:pPr marL="0" indent="0">
              <a:buNone/>
            </a:pPr>
            <a:endParaRPr lang="it-IT" dirty="0"/>
          </a:p>
          <a:p>
            <a:endParaRPr lang="it-IT" dirty="0"/>
          </a:p>
        </p:txBody>
      </p:sp>
    </p:spTree>
    <p:extLst>
      <p:ext uri="{BB962C8B-B14F-4D97-AF65-F5344CB8AC3E}">
        <p14:creationId xmlns:p14="http://schemas.microsoft.com/office/powerpoint/2010/main" xmlns="" val="39492273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61692B7-70DA-4692-9578-611DFC2E3840}"/>
              </a:ext>
            </a:extLst>
          </p:cNvPr>
          <p:cNvSpPr>
            <a:spLocks noGrp="1"/>
          </p:cNvSpPr>
          <p:nvPr>
            <p:ph type="title"/>
          </p:nvPr>
        </p:nvSpPr>
        <p:spPr>
          <a:xfrm>
            <a:off x="913775" y="618518"/>
            <a:ext cx="10364451" cy="448284"/>
          </a:xfrm>
        </p:spPr>
        <p:txBody>
          <a:bodyPr>
            <a:normAutofit fontScale="90000"/>
          </a:bodyPr>
          <a:lstStyle/>
          <a:p>
            <a:r>
              <a:rPr lang="it-IT" dirty="0"/>
              <a:t>E gli </a:t>
            </a:r>
            <a:r>
              <a:rPr lang="it-IT" b="1" dirty="0"/>
              <a:t>Obiettivi della prova? </a:t>
            </a:r>
            <a:r>
              <a:rPr lang="it-IT" dirty="0"/>
              <a:t>	</a:t>
            </a:r>
            <a:br>
              <a:rPr lang="it-IT" dirty="0"/>
            </a:br>
            <a:endParaRPr lang="it-IT" dirty="0"/>
          </a:p>
        </p:txBody>
      </p:sp>
      <p:sp>
        <p:nvSpPr>
          <p:cNvPr id="3" name="Segnaposto contenuto 2">
            <a:extLst>
              <a:ext uri="{FF2B5EF4-FFF2-40B4-BE49-F238E27FC236}">
                <a16:creationId xmlns:a16="http://schemas.microsoft.com/office/drawing/2014/main" xmlns="" id="{920A2196-7329-4C4F-9B1E-67028AE93252}"/>
              </a:ext>
            </a:extLst>
          </p:cNvPr>
          <p:cNvSpPr>
            <a:spLocks noGrp="1"/>
          </p:cNvSpPr>
          <p:nvPr>
            <p:ph sz="quarter" idx="13"/>
          </p:nvPr>
        </p:nvSpPr>
        <p:spPr>
          <a:xfrm>
            <a:off x="913774" y="1668544"/>
            <a:ext cx="10363826" cy="4122656"/>
          </a:xfrm>
        </p:spPr>
        <p:txBody>
          <a:bodyPr>
            <a:normAutofit lnSpcReduction="10000"/>
          </a:bodyPr>
          <a:lstStyle/>
          <a:p>
            <a:pPr marL="0" indent="0">
              <a:buNone/>
            </a:pPr>
            <a:r>
              <a:rPr lang="it-IT" dirty="0"/>
              <a:t>• </a:t>
            </a:r>
            <a:r>
              <a:rPr lang="it-IT" sz="2400" b="1" dirty="0">
                <a:solidFill>
                  <a:srgbClr val="FF0000"/>
                </a:solidFill>
              </a:rPr>
              <a:t>Individuare</a:t>
            </a:r>
            <a:r>
              <a:rPr lang="it-IT" sz="2400" dirty="0"/>
              <a:t> </a:t>
            </a:r>
            <a:r>
              <a:rPr lang="it-IT" sz="2400" b="1" dirty="0">
                <a:solidFill>
                  <a:srgbClr val="FF0000"/>
                </a:solidFill>
              </a:rPr>
              <a:t>nel testo proposto </a:t>
            </a:r>
            <a:r>
              <a:rPr lang="it-IT" sz="2400" dirty="0"/>
              <a:t>le tematiche di riferimento, esponendo correttamente le conoscenze richieste dalla trattazione dell’argomento. </a:t>
            </a:r>
          </a:p>
          <a:p>
            <a:pPr marL="0" indent="0">
              <a:buNone/>
            </a:pPr>
            <a:r>
              <a:rPr lang="it-IT" sz="2400" dirty="0"/>
              <a:t>• </a:t>
            </a:r>
            <a:r>
              <a:rPr lang="it-IT" sz="2400" b="1" dirty="0">
                <a:solidFill>
                  <a:srgbClr val="FF0000"/>
                </a:solidFill>
              </a:rPr>
              <a:t>Individuare nella situazione operativa </a:t>
            </a:r>
            <a:r>
              <a:rPr lang="it-IT" sz="2400" dirty="0"/>
              <a:t>descritta o nel progetto assegnato le tematiche e/o le problematiche di riferimento, </a:t>
            </a:r>
          </a:p>
          <a:p>
            <a:pPr marL="0" indent="0">
              <a:buNone/>
            </a:pPr>
            <a:r>
              <a:rPr lang="it-IT" sz="2400" dirty="0"/>
              <a:t>fornendo, in maniera motivata e articolata, proposte funzionali alla soluzione del </a:t>
            </a:r>
            <a:r>
              <a:rPr lang="it-IT" sz="2400" b="1" dirty="0">
                <a:solidFill>
                  <a:srgbClr val="FF0000"/>
                </a:solidFill>
              </a:rPr>
              <a:t>caso aziendale </a:t>
            </a:r>
            <a:r>
              <a:rPr lang="it-IT" sz="2400" dirty="0"/>
              <a:t>o alla costruzione del progetto. </a:t>
            </a:r>
          </a:p>
          <a:p>
            <a:pPr marL="0" indent="0">
              <a:buNone/>
            </a:pPr>
            <a:endParaRPr lang="it-IT" dirty="0"/>
          </a:p>
          <a:p>
            <a:pPr marL="0" indent="0">
              <a:buNone/>
            </a:pPr>
            <a:r>
              <a:rPr lang="it-IT" dirty="0"/>
              <a:t>	</a:t>
            </a:r>
          </a:p>
          <a:p>
            <a:endParaRPr lang="it-IT" dirty="0"/>
          </a:p>
        </p:txBody>
      </p:sp>
      <p:sp>
        <p:nvSpPr>
          <p:cNvPr id="4" name="Freccia a destra 3">
            <a:extLst>
              <a:ext uri="{FF2B5EF4-FFF2-40B4-BE49-F238E27FC236}">
                <a16:creationId xmlns:a16="http://schemas.microsoft.com/office/drawing/2014/main" xmlns="" id="{E2FFF68F-030C-4071-BDDA-AB4E30070DCC}"/>
              </a:ext>
            </a:extLst>
          </p:cNvPr>
          <p:cNvSpPr/>
          <p:nvPr/>
        </p:nvSpPr>
        <p:spPr>
          <a:xfrm>
            <a:off x="9012025" y="5432982"/>
            <a:ext cx="1545996" cy="3582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xmlns="" val="3255691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FF54A29-1DC4-42D1-878B-E45153C59243}"/>
              </a:ext>
            </a:extLst>
          </p:cNvPr>
          <p:cNvSpPr>
            <a:spLocks noGrp="1"/>
          </p:cNvSpPr>
          <p:nvPr>
            <p:ph type="title"/>
          </p:nvPr>
        </p:nvSpPr>
        <p:spPr>
          <a:xfrm>
            <a:off x="913775" y="618518"/>
            <a:ext cx="10364451" cy="852064"/>
          </a:xfrm>
        </p:spPr>
        <p:txBody>
          <a:bodyPr/>
          <a:lstStyle/>
          <a:p>
            <a:r>
              <a:rPr lang="it-IT" dirty="0"/>
              <a:t>Un altro strumento di lavoro</a:t>
            </a:r>
          </a:p>
        </p:txBody>
      </p:sp>
      <p:sp>
        <p:nvSpPr>
          <p:cNvPr id="3" name="Segnaposto contenuto 2">
            <a:extLst>
              <a:ext uri="{FF2B5EF4-FFF2-40B4-BE49-F238E27FC236}">
                <a16:creationId xmlns:a16="http://schemas.microsoft.com/office/drawing/2014/main" xmlns="" id="{AA19D114-CB8B-4D08-A102-9F8F48CB982E}"/>
              </a:ext>
            </a:extLst>
          </p:cNvPr>
          <p:cNvSpPr>
            <a:spLocks noGrp="1"/>
          </p:cNvSpPr>
          <p:nvPr>
            <p:ph sz="quarter" idx="13"/>
          </p:nvPr>
        </p:nvSpPr>
        <p:spPr>
          <a:xfrm>
            <a:off x="913774" y="1564850"/>
            <a:ext cx="10363826" cy="4226350"/>
          </a:xfrm>
        </p:spPr>
        <p:txBody>
          <a:bodyPr>
            <a:normAutofit/>
          </a:bodyPr>
          <a:lstStyle/>
          <a:p>
            <a:r>
              <a:rPr lang="it-IT" sz="2200" b="1" cap="none" dirty="0"/>
              <a:t>Nota MIUR 08.02.2019, prot. N. 2472 </a:t>
            </a:r>
            <a:r>
              <a:rPr lang="it-IT" sz="2200" cap="none" dirty="0"/>
              <a:t>- Esame di Stato conclusivo del secondo ciclo di istruzione - </a:t>
            </a:r>
            <a:r>
              <a:rPr lang="it-IT" sz="2200" b="1" cap="none" dirty="0">
                <a:solidFill>
                  <a:srgbClr val="FF0000"/>
                </a:solidFill>
              </a:rPr>
              <a:t>pubblicazione esempi di prove</a:t>
            </a:r>
          </a:p>
          <a:p>
            <a:pPr marL="0" indent="0">
              <a:buNone/>
            </a:pPr>
            <a:r>
              <a:rPr lang="it-IT" sz="2200" cap="none" dirty="0"/>
              <a:t>Quattro giornate dedicate due alla prima prova e due alla seconda prova:</a:t>
            </a:r>
          </a:p>
          <a:p>
            <a:r>
              <a:rPr lang="it-IT" sz="2200" cap="none" dirty="0"/>
              <a:t>- Simulazione prima prova scritta: </a:t>
            </a:r>
            <a:r>
              <a:rPr lang="it-IT" sz="2200" b="1" cap="none" dirty="0">
                <a:solidFill>
                  <a:srgbClr val="FF0000"/>
                </a:solidFill>
              </a:rPr>
              <a:t>19 febbraio </a:t>
            </a:r>
            <a:r>
              <a:rPr lang="it-IT" sz="2200" cap="none" dirty="0"/>
              <a:t>e 26 marzo;</a:t>
            </a:r>
          </a:p>
          <a:p>
            <a:r>
              <a:rPr lang="it-IT" sz="2200" cap="none" dirty="0"/>
              <a:t>- Simulazione seconda prova scritta: </a:t>
            </a:r>
            <a:r>
              <a:rPr lang="it-IT" sz="2200" b="1" cap="none" dirty="0">
                <a:solidFill>
                  <a:srgbClr val="FF0000"/>
                </a:solidFill>
              </a:rPr>
              <a:t>28 febbraio</a:t>
            </a:r>
            <a:r>
              <a:rPr lang="it-IT" sz="2200" cap="none" dirty="0"/>
              <a:t> e 2 aprile.</a:t>
            </a:r>
          </a:p>
          <a:p>
            <a:pPr marL="0" indent="0">
              <a:buNone/>
            </a:pPr>
            <a:r>
              <a:rPr lang="it-IT" sz="2200" cap="none" dirty="0"/>
              <a:t>Le tracce saranno pubblicate sul sito del MIUR a partire dalle ore 8:30 dei giorni previsti, nella sezione «Esami di Stato» e potranno </a:t>
            </a:r>
            <a:r>
              <a:rPr lang="it-IT" sz="2200" b="1" cap="none" dirty="0">
                <a:solidFill>
                  <a:srgbClr val="FF0000"/>
                </a:solidFill>
              </a:rPr>
              <a:t>fornire elementi utili per la prosecuzione e il completamento del percorso didattico e per un'adeguata preparazione all’Esame di Stato.</a:t>
            </a:r>
          </a:p>
          <a:p>
            <a:endParaRPr lang="it-IT" dirty="0"/>
          </a:p>
        </p:txBody>
      </p:sp>
    </p:spTree>
    <p:extLst>
      <p:ext uri="{BB962C8B-B14F-4D97-AF65-F5344CB8AC3E}">
        <p14:creationId xmlns:p14="http://schemas.microsoft.com/office/powerpoint/2010/main" xmlns="" val="156900249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E458B8A9-B2B0-43B2-B155-0018E84A7FBF}"/>
              </a:ext>
            </a:extLst>
          </p:cNvPr>
          <p:cNvSpPr>
            <a:spLocks noGrp="1"/>
          </p:cNvSpPr>
          <p:nvPr>
            <p:ph sz="quarter" idx="4294967295"/>
          </p:nvPr>
        </p:nvSpPr>
        <p:spPr>
          <a:xfrm>
            <a:off x="641023" y="876693"/>
            <a:ext cx="10878531" cy="4914507"/>
          </a:xfrm>
        </p:spPr>
        <p:txBody>
          <a:bodyPr>
            <a:normAutofit/>
          </a:bodyPr>
          <a:lstStyle/>
          <a:p>
            <a:endParaRPr lang="it-IT" dirty="0"/>
          </a:p>
          <a:p>
            <a:pPr algn="just"/>
            <a:r>
              <a:rPr lang="it-IT" sz="2400" b="1" dirty="0">
                <a:solidFill>
                  <a:srgbClr val="FF0000"/>
                </a:solidFill>
              </a:rPr>
              <a:t>Argomentare</a:t>
            </a:r>
            <a:r>
              <a:rPr lang="it-IT" sz="2400" dirty="0"/>
              <a:t> nell’elaborazione di tematiche e nella realizzazione e presentazione di  prodotti e servizi, del tipo: </a:t>
            </a:r>
          </a:p>
          <a:p>
            <a:r>
              <a:rPr lang="it-IT" sz="2400" b="1" dirty="0">
                <a:solidFill>
                  <a:srgbClr val="FF0000"/>
                </a:solidFill>
              </a:rPr>
              <a:t>esporre le motivazioni </a:t>
            </a:r>
            <a:r>
              <a:rPr lang="it-IT" sz="2400" dirty="0"/>
              <a:t>della scelta operata e della soluzione adottata; </a:t>
            </a:r>
          </a:p>
          <a:p>
            <a:r>
              <a:rPr lang="it-IT" sz="2400" b="1" dirty="0">
                <a:solidFill>
                  <a:srgbClr val="FF0000"/>
                </a:solidFill>
              </a:rPr>
              <a:t>fornire spiegazioni </a:t>
            </a:r>
            <a:r>
              <a:rPr lang="it-IT" sz="2400" dirty="0"/>
              <a:t>del modello organizzativo;</a:t>
            </a:r>
          </a:p>
          <a:p>
            <a:r>
              <a:rPr lang="it-IT" sz="2400" dirty="0"/>
              <a:t> fare riferimento a quadri storico – culturali;</a:t>
            </a:r>
          </a:p>
          <a:p>
            <a:r>
              <a:rPr lang="it-IT" sz="2400" dirty="0"/>
              <a:t> </a:t>
            </a:r>
            <a:r>
              <a:rPr lang="it-IT" sz="2400" b="1" dirty="0">
                <a:solidFill>
                  <a:srgbClr val="FF0000"/>
                </a:solidFill>
              </a:rPr>
              <a:t>dare ragione </a:t>
            </a:r>
            <a:r>
              <a:rPr lang="it-IT" sz="2400" dirty="0"/>
              <a:t>dell’uso di determinate materie prime e/o di tecnologie. </a:t>
            </a:r>
          </a:p>
          <a:p>
            <a:endParaRPr lang="it-IT" dirty="0"/>
          </a:p>
        </p:txBody>
      </p:sp>
    </p:spTree>
    <p:extLst>
      <p:ext uri="{BB962C8B-B14F-4D97-AF65-F5344CB8AC3E}">
        <p14:creationId xmlns:p14="http://schemas.microsoft.com/office/powerpoint/2010/main" xmlns="" val="19802761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9" name="Titolo 8">
            <a:extLst>
              <a:ext uri="{FF2B5EF4-FFF2-40B4-BE49-F238E27FC236}">
                <a16:creationId xmlns:a16="http://schemas.microsoft.com/office/drawing/2014/main" xmlns="" id="{039A1F88-59E2-4846-A264-61553C4D555D}"/>
              </a:ext>
            </a:extLst>
          </p:cNvPr>
          <p:cNvSpPr>
            <a:spLocks noGrp="1"/>
          </p:cNvSpPr>
          <p:nvPr>
            <p:ph type="title"/>
          </p:nvPr>
        </p:nvSpPr>
        <p:spPr>
          <a:xfrm>
            <a:off x="641074" y="1419900"/>
            <a:ext cx="2844002" cy="4018201"/>
          </a:xfrm>
        </p:spPr>
        <p:txBody>
          <a:bodyPr>
            <a:normAutofit fontScale="90000"/>
          </a:bodyPr>
          <a:lstStyle/>
          <a:p>
            <a:pPr marL="228600" lvl="0" indent="-228600" algn="l">
              <a:lnSpc>
                <a:spcPct val="120000"/>
              </a:lnSpc>
              <a:spcBef>
                <a:spcPts val="1000"/>
              </a:spcBef>
              <a:buClr>
                <a:prstClr val="black"/>
              </a:buClr>
              <a:buFont typeface="Arial" panose="020B0604020202020204" pitchFamily="34" charset="0"/>
              <a:buChar char="•"/>
            </a:pPr>
            <a:r>
              <a:rPr lang="it-IT" sz="3700" dirty="0"/>
              <a:t>E la seconda disciplina coinvolta?</a:t>
            </a:r>
            <a:br>
              <a:rPr lang="it-IT" sz="3700" dirty="0"/>
            </a:br>
            <a:r>
              <a:rPr lang="it-IT" sz="2200" dirty="0">
                <a:solidFill>
                  <a:prstClr val="black"/>
                </a:solidFill>
                <a:ea typeface="+mn-ea"/>
                <a:cs typeface="+mn-cs"/>
              </a:rPr>
              <a:t>LABORATORIO di SERVIZI ENOGASTRONOMICI – Settore Cucina </a:t>
            </a:r>
            <a:r>
              <a:rPr lang="it-IT" sz="800" dirty="0">
                <a:solidFill>
                  <a:prstClr val="black"/>
                </a:solidFill>
                <a:ea typeface="+mn-ea"/>
                <a:cs typeface="+mn-cs"/>
              </a:rPr>
              <a:t/>
            </a:r>
            <a:br>
              <a:rPr lang="it-IT" sz="800" dirty="0">
                <a:solidFill>
                  <a:prstClr val="black"/>
                </a:solidFill>
                <a:ea typeface="+mn-ea"/>
                <a:cs typeface="+mn-cs"/>
              </a:rPr>
            </a:br>
            <a:endParaRPr lang="it-IT" sz="3700" dirty="0"/>
          </a:p>
        </p:txBody>
      </p:sp>
      <p:sp>
        <p:nvSpPr>
          <p:cNvPr id="10" name="Segnaposto contenuto 9">
            <a:extLst>
              <a:ext uri="{FF2B5EF4-FFF2-40B4-BE49-F238E27FC236}">
                <a16:creationId xmlns:a16="http://schemas.microsoft.com/office/drawing/2014/main" xmlns="" id="{4F697826-E5DC-4541-A39B-DB63524920A3}"/>
              </a:ext>
            </a:extLst>
          </p:cNvPr>
          <p:cNvSpPr>
            <a:spLocks noGrp="1"/>
          </p:cNvSpPr>
          <p:nvPr>
            <p:ph sz="quarter" idx="13"/>
          </p:nvPr>
        </p:nvSpPr>
        <p:spPr>
          <a:xfrm>
            <a:off x="4701008" y="700390"/>
            <a:ext cx="6576591" cy="5184843"/>
          </a:xfrm>
        </p:spPr>
        <p:txBody>
          <a:bodyPr anchor="ctr">
            <a:noAutofit/>
          </a:bodyPr>
          <a:lstStyle/>
          <a:p>
            <a:endParaRPr lang="it-IT" sz="1400" dirty="0"/>
          </a:p>
          <a:p>
            <a:r>
              <a:rPr lang="it-IT" sz="1600" b="1" dirty="0"/>
              <a:t>Risultati di apprendimento relativi al profilo educativo, culturale e professionale: </a:t>
            </a:r>
          </a:p>
          <a:p>
            <a:r>
              <a:rPr lang="it-IT" sz="1600" b="1" cap="none" dirty="0">
                <a:solidFill>
                  <a:srgbClr val="FF0000"/>
                </a:solidFill>
              </a:rPr>
              <a:t>Riconoscere nell'evoluzione dei processi dei servizi, le componenti culturali, sociali, economiche e tecnologiche che li caratterizzano, in riferimento ai diversi contesti, locali e globali; </a:t>
            </a:r>
          </a:p>
          <a:p>
            <a:r>
              <a:rPr lang="it-IT" sz="1600" b="1" cap="none" dirty="0">
                <a:solidFill>
                  <a:srgbClr val="FF0000"/>
                </a:solidFill>
              </a:rPr>
              <a:t>Cogliere criticamente i mutamenti culturali, sociali, economici e tecnologici che influiscono sull'evoluzione dei bisogni e sull'innovazione dei processi di servizio; </a:t>
            </a:r>
          </a:p>
          <a:p>
            <a:r>
              <a:rPr lang="it-IT" sz="1600" cap="none" dirty="0"/>
              <a:t>Essere sensibili alle differenze di cultura e di atteggiamento dei destinatari, al fine di fornire un servizio il più possibile personalizzato; svolgere la propria attività operando in équipe e integrando le proprie competenze con le altre figure professionali, al fine di erogare un servizio di qualità; </a:t>
            </a:r>
          </a:p>
          <a:p>
            <a:r>
              <a:rPr lang="it-IT" sz="1600" b="1" cap="none" dirty="0">
                <a:solidFill>
                  <a:srgbClr val="FF0000"/>
                </a:solidFill>
              </a:rPr>
              <a:t>Contribuire a soddisfare le esigenze del destinatario, nell’osservanza degli aspetti deontologici del servizio; </a:t>
            </a:r>
          </a:p>
        </p:txBody>
      </p:sp>
      <p:sp>
        <p:nvSpPr>
          <p:cNvPr id="2" name="Freccia a destra 1">
            <a:extLst>
              <a:ext uri="{FF2B5EF4-FFF2-40B4-BE49-F238E27FC236}">
                <a16:creationId xmlns:a16="http://schemas.microsoft.com/office/drawing/2014/main" xmlns="" id="{3BA272C3-D80C-4CBF-A830-4CBC3D2F7E4D}"/>
              </a:ext>
            </a:extLst>
          </p:cNvPr>
          <p:cNvSpPr/>
          <p:nvPr/>
        </p:nvSpPr>
        <p:spPr>
          <a:xfrm>
            <a:off x="8842342" y="5693790"/>
            <a:ext cx="876693" cy="1443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xmlns="" val="313933251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FE79A0A-BC8D-41CA-9E9F-E6FD15A479B3}"/>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xmlns="" id="{03D476DB-D717-4506-9F4D-18A427B6328D}"/>
              </a:ext>
            </a:extLst>
          </p:cNvPr>
          <p:cNvSpPr>
            <a:spLocks noGrp="1"/>
          </p:cNvSpPr>
          <p:nvPr>
            <p:ph sz="quarter" idx="13"/>
          </p:nvPr>
        </p:nvSpPr>
        <p:spPr>
          <a:xfrm>
            <a:off x="913774" y="1084082"/>
            <a:ext cx="10363826" cy="4707117"/>
          </a:xfrm>
        </p:spPr>
        <p:txBody>
          <a:bodyPr/>
          <a:lstStyle/>
          <a:p>
            <a:r>
              <a:rPr lang="it-IT" sz="2800" b="1" cap="none" dirty="0"/>
              <a:t>Applicare le normative che disciplinano i processi dei servizi, con riferimento alla riservatezza, alla sicurezza e salute sui luoghi di vita e di lavoro, alla tutela e alla valorizzazione dell'ambiente e del territorio;</a:t>
            </a:r>
          </a:p>
          <a:p>
            <a:r>
              <a:rPr lang="it-IT" sz="2800" b="1" cap="none" dirty="0"/>
              <a:t>Intervenire, per la parte di propria competenza e con l’utilizzo di strumenti tecnologici, nelle diverse fasi e livelli del processo per la produzione della documentazione richiesta e per l’esercizio del controllo di qualità.</a:t>
            </a:r>
          </a:p>
          <a:p>
            <a:endParaRPr lang="it-IT" dirty="0"/>
          </a:p>
        </p:txBody>
      </p:sp>
    </p:spTree>
    <p:extLst>
      <p:ext uri="{BB962C8B-B14F-4D97-AF65-F5344CB8AC3E}">
        <p14:creationId xmlns:p14="http://schemas.microsoft.com/office/powerpoint/2010/main" xmlns="" val="312953536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olo 10">
            <a:extLst>
              <a:ext uri="{FF2B5EF4-FFF2-40B4-BE49-F238E27FC236}">
                <a16:creationId xmlns:a16="http://schemas.microsoft.com/office/drawing/2014/main" xmlns="" id="{3B715551-DD9F-4419-8B29-024392581C89}"/>
              </a:ext>
            </a:extLst>
          </p:cNvPr>
          <p:cNvSpPr>
            <a:spLocks noGrp="1"/>
          </p:cNvSpPr>
          <p:nvPr>
            <p:ph type="title"/>
          </p:nvPr>
        </p:nvSpPr>
        <p:spPr/>
        <p:txBody>
          <a:bodyPr>
            <a:normAutofit/>
          </a:bodyPr>
          <a:lstStyle/>
          <a:p>
            <a:pPr lvl="0">
              <a:lnSpc>
                <a:spcPct val="85000"/>
              </a:lnSpc>
              <a:spcBef>
                <a:spcPts val="1000"/>
              </a:spcBef>
              <a:buClr>
                <a:prstClr val="black"/>
              </a:buClr>
            </a:pPr>
            <a:r>
              <a:rPr lang="it-IT" dirty="0"/>
              <a:t>Smontiamo la prova – 4</a:t>
            </a:r>
            <a:br>
              <a:rPr lang="it-IT" dirty="0"/>
            </a:br>
            <a:r>
              <a:rPr lang="it-IT" dirty="0"/>
              <a:t/>
            </a:r>
            <a:br>
              <a:rPr lang="it-IT" dirty="0"/>
            </a:br>
            <a:r>
              <a:rPr lang="it-IT" sz="2200" b="1" dirty="0">
                <a:solidFill>
                  <a:prstClr val="black"/>
                </a:solidFill>
                <a:ea typeface="+mn-ea"/>
                <a:cs typeface="+mn-cs"/>
              </a:rPr>
              <a:t>Disciplina 2: </a:t>
            </a:r>
            <a:r>
              <a:rPr lang="it-IT" sz="2200" dirty="0">
                <a:solidFill>
                  <a:prstClr val="black"/>
                </a:solidFill>
                <a:ea typeface="+mn-ea"/>
                <a:cs typeface="+mn-cs"/>
              </a:rPr>
              <a:t>LABORATORIO di SERVIZI ENOGASTRONOMICI – Settore Cucina </a:t>
            </a:r>
            <a:br>
              <a:rPr lang="it-IT" sz="2200" dirty="0">
                <a:solidFill>
                  <a:prstClr val="black"/>
                </a:solidFill>
                <a:ea typeface="+mn-ea"/>
                <a:cs typeface="+mn-cs"/>
              </a:rPr>
            </a:br>
            <a:endParaRPr lang="it-IT" sz="2200" dirty="0"/>
          </a:p>
        </p:txBody>
      </p:sp>
      <p:sp>
        <p:nvSpPr>
          <p:cNvPr id="12" name="Segnaposto testo 11">
            <a:extLst>
              <a:ext uri="{FF2B5EF4-FFF2-40B4-BE49-F238E27FC236}">
                <a16:creationId xmlns:a16="http://schemas.microsoft.com/office/drawing/2014/main" xmlns="" id="{9F104192-6676-4A41-8BF7-B1697BC8656F}"/>
              </a:ext>
            </a:extLst>
          </p:cNvPr>
          <p:cNvSpPr>
            <a:spLocks noGrp="1"/>
          </p:cNvSpPr>
          <p:nvPr>
            <p:ph type="body" idx="1"/>
          </p:nvPr>
        </p:nvSpPr>
        <p:spPr/>
        <p:txBody>
          <a:bodyPr/>
          <a:lstStyle/>
          <a:p>
            <a:r>
              <a:rPr lang="it-IT" b="1" dirty="0"/>
              <a:t>Il tema: </a:t>
            </a:r>
          </a:p>
          <a:p>
            <a:endParaRPr lang="it-IT" dirty="0"/>
          </a:p>
        </p:txBody>
      </p:sp>
      <p:sp>
        <p:nvSpPr>
          <p:cNvPr id="15" name="Segnaposto testo 14">
            <a:extLst>
              <a:ext uri="{FF2B5EF4-FFF2-40B4-BE49-F238E27FC236}">
                <a16:creationId xmlns:a16="http://schemas.microsoft.com/office/drawing/2014/main" xmlns="" id="{83146A92-DD76-4447-8573-A5A52C61C167}"/>
              </a:ext>
            </a:extLst>
          </p:cNvPr>
          <p:cNvSpPr>
            <a:spLocks noGrp="1"/>
          </p:cNvSpPr>
          <p:nvPr>
            <p:ph type="body" sz="half" idx="15"/>
          </p:nvPr>
        </p:nvSpPr>
        <p:spPr/>
        <p:txBody>
          <a:bodyPr/>
          <a:lstStyle/>
          <a:p>
            <a:r>
              <a:rPr lang="it-IT" sz="2000" b="1" dirty="0"/>
              <a:t>UNA DIETA EQUILIBRATA: PERCHE’?</a:t>
            </a:r>
            <a:endParaRPr lang="it-IT" sz="2000" dirty="0"/>
          </a:p>
          <a:p>
            <a:endParaRPr lang="it-IT" dirty="0"/>
          </a:p>
        </p:txBody>
      </p:sp>
      <p:sp>
        <p:nvSpPr>
          <p:cNvPr id="13" name="Segnaposto testo 12">
            <a:extLst>
              <a:ext uri="{FF2B5EF4-FFF2-40B4-BE49-F238E27FC236}">
                <a16:creationId xmlns:a16="http://schemas.microsoft.com/office/drawing/2014/main" xmlns="" id="{431F024E-AC51-498D-A422-A92BDE6109C7}"/>
              </a:ext>
            </a:extLst>
          </p:cNvPr>
          <p:cNvSpPr>
            <a:spLocks noGrp="1"/>
          </p:cNvSpPr>
          <p:nvPr>
            <p:ph type="body" sz="quarter" idx="3"/>
          </p:nvPr>
        </p:nvSpPr>
        <p:spPr>
          <a:xfrm>
            <a:off x="4452389" y="1941922"/>
            <a:ext cx="3291521" cy="160255"/>
          </a:xfrm>
        </p:spPr>
        <p:txBody>
          <a:bodyPr/>
          <a:lstStyle/>
          <a:p>
            <a:endParaRPr lang="it-IT" sz="2000" dirty="0"/>
          </a:p>
        </p:txBody>
      </p:sp>
      <p:sp>
        <p:nvSpPr>
          <p:cNvPr id="16" name="Segnaposto testo 15">
            <a:extLst>
              <a:ext uri="{FF2B5EF4-FFF2-40B4-BE49-F238E27FC236}">
                <a16:creationId xmlns:a16="http://schemas.microsoft.com/office/drawing/2014/main" xmlns="" id="{B18C419F-0566-4A96-A562-6018A697B690}"/>
              </a:ext>
            </a:extLst>
          </p:cNvPr>
          <p:cNvSpPr>
            <a:spLocks noGrp="1"/>
          </p:cNvSpPr>
          <p:nvPr>
            <p:ph type="body" sz="half" idx="16"/>
          </p:nvPr>
        </p:nvSpPr>
        <p:spPr>
          <a:xfrm>
            <a:off x="4441348" y="2102177"/>
            <a:ext cx="3303351" cy="3689023"/>
          </a:xfrm>
        </p:spPr>
        <p:txBody>
          <a:bodyPr>
            <a:noAutofit/>
          </a:bodyPr>
          <a:lstStyle/>
          <a:p>
            <a:r>
              <a:rPr lang="it-IT" sz="1800" b="1" dirty="0"/>
              <a:t>Dai risultati di apprendimento relativi al </a:t>
            </a:r>
            <a:r>
              <a:rPr lang="it-IT" sz="1800" b="1" dirty="0" err="1"/>
              <a:t>pecup</a:t>
            </a:r>
            <a:r>
              <a:rPr lang="it-IT" sz="1800" b="1" dirty="0"/>
              <a:t> del Secondo biennio e quinto anno:</a:t>
            </a:r>
          </a:p>
          <a:p>
            <a:pPr algn="l"/>
            <a:r>
              <a:rPr lang="it-IT" sz="1800" dirty="0"/>
              <a:t>… cogliere criticamente i mutamenti culturali, sociali, economici e tecnologici che influiscono sull'evoluzione dei bisogni e</a:t>
            </a:r>
          </a:p>
          <a:p>
            <a:pPr algn="l"/>
            <a:r>
              <a:rPr lang="it-IT" sz="1800" dirty="0"/>
              <a:t>sull'innovazione dei processi di servizio… </a:t>
            </a:r>
          </a:p>
          <a:p>
            <a:endParaRPr lang="it-IT" dirty="0"/>
          </a:p>
          <a:p>
            <a:endParaRPr lang="it-IT" dirty="0"/>
          </a:p>
        </p:txBody>
      </p:sp>
      <p:sp>
        <p:nvSpPr>
          <p:cNvPr id="14" name="Segnaposto testo 13">
            <a:extLst>
              <a:ext uri="{FF2B5EF4-FFF2-40B4-BE49-F238E27FC236}">
                <a16:creationId xmlns:a16="http://schemas.microsoft.com/office/drawing/2014/main" xmlns="" id="{8257E299-CF24-4F20-857F-3B347BAE8D6F}"/>
              </a:ext>
            </a:extLst>
          </p:cNvPr>
          <p:cNvSpPr>
            <a:spLocks noGrp="1"/>
          </p:cNvSpPr>
          <p:nvPr>
            <p:ph type="body" sz="quarter" idx="13"/>
          </p:nvPr>
        </p:nvSpPr>
        <p:spPr/>
        <p:txBody>
          <a:bodyPr/>
          <a:lstStyle/>
          <a:p>
            <a:r>
              <a:rPr lang="it-IT" b="1"/>
              <a:t>Conoscenze</a:t>
            </a:r>
            <a:endParaRPr lang="it-IT" dirty="0"/>
          </a:p>
        </p:txBody>
      </p:sp>
      <p:sp>
        <p:nvSpPr>
          <p:cNvPr id="17" name="Segnaposto testo 16">
            <a:extLst>
              <a:ext uri="{FF2B5EF4-FFF2-40B4-BE49-F238E27FC236}">
                <a16:creationId xmlns:a16="http://schemas.microsoft.com/office/drawing/2014/main" xmlns="" id="{617ADDED-16B3-423C-97EC-49A1DB85E45A}"/>
              </a:ext>
            </a:extLst>
          </p:cNvPr>
          <p:cNvSpPr>
            <a:spLocks noGrp="1"/>
          </p:cNvSpPr>
          <p:nvPr>
            <p:ph type="body" sz="half" idx="17"/>
          </p:nvPr>
        </p:nvSpPr>
        <p:spPr/>
        <p:txBody>
          <a:bodyPr>
            <a:normAutofit/>
          </a:bodyPr>
          <a:lstStyle/>
          <a:p>
            <a:r>
              <a:rPr lang="it-IT" sz="1800" b="1" dirty="0">
                <a:solidFill>
                  <a:srgbClr val="FF0000"/>
                </a:solidFill>
                <a:latin typeface="ArialNarrow"/>
              </a:rPr>
              <a:t>Secondo biennio</a:t>
            </a:r>
          </a:p>
          <a:p>
            <a:r>
              <a:rPr lang="it-IT" sz="1800" dirty="0"/>
              <a:t>Stili alimentari e dieta equilibrata nella ristorazione commerciale e</a:t>
            </a:r>
          </a:p>
          <a:p>
            <a:r>
              <a:rPr lang="it-IT" sz="1800" dirty="0"/>
              <a:t>collettiva.</a:t>
            </a:r>
          </a:p>
        </p:txBody>
      </p:sp>
      <p:pic>
        <p:nvPicPr>
          <p:cNvPr id="2" name="Immagine 1">
            <a:extLst>
              <a:ext uri="{FF2B5EF4-FFF2-40B4-BE49-F238E27FC236}">
                <a16:creationId xmlns:a16="http://schemas.microsoft.com/office/drawing/2014/main" xmlns="" id="{ADE55384-2315-4AC6-B0E9-CE89333D68C6}"/>
              </a:ext>
            </a:extLst>
          </p:cNvPr>
          <p:cNvPicPr>
            <a:picLocks noChangeAspect="1"/>
          </p:cNvPicPr>
          <p:nvPr/>
        </p:nvPicPr>
        <p:blipFill>
          <a:blip r:embed="rId2" cstate="print"/>
          <a:stretch>
            <a:fillRect/>
          </a:stretch>
        </p:blipFill>
        <p:spPr>
          <a:xfrm>
            <a:off x="2719527" y="3340608"/>
            <a:ext cx="6752946" cy="176784"/>
          </a:xfrm>
          <a:prstGeom prst="rect">
            <a:avLst/>
          </a:prstGeom>
        </p:spPr>
      </p:pic>
    </p:spTree>
    <p:extLst>
      <p:ext uri="{BB962C8B-B14F-4D97-AF65-F5344CB8AC3E}">
        <p14:creationId xmlns:p14="http://schemas.microsoft.com/office/powerpoint/2010/main" xmlns="" val="107043324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C30EA10-27FF-49D0-B578-455EAE326C70}"/>
              </a:ext>
            </a:extLst>
          </p:cNvPr>
          <p:cNvSpPr>
            <a:spLocks noGrp="1"/>
          </p:cNvSpPr>
          <p:nvPr>
            <p:ph type="title"/>
          </p:nvPr>
        </p:nvSpPr>
        <p:spPr>
          <a:xfrm>
            <a:off x="641074" y="1314450"/>
            <a:ext cx="2844002" cy="3680244"/>
          </a:xfrm>
        </p:spPr>
        <p:txBody>
          <a:bodyPr>
            <a:normAutofit/>
          </a:bodyPr>
          <a:lstStyle/>
          <a:p>
            <a:pPr algn="l"/>
            <a:r>
              <a:rPr lang="it-IT" sz="2800" dirty="0"/>
              <a:t>Ma soprattutto…</a:t>
            </a:r>
          </a:p>
        </p:txBody>
      </p:sp>
      <p:graphicFrame>
        <p:nvGraphicFramePr>
          <p:cNvPr id="28" name="Segnaposto contenuto 8">
            <a:extLst>
              <a:ext uri="{FF2B5EF4-FFF2-40B4-BE49-F238E27FC236}">
                <a16:creationId xmlns:a16="http://schemas.microsoft.com/office/drawing/2014/main" xmlns="" id="{91148119-620A-4B78-BAB5-204A9EEA60D1}"/>
              </a:ext>
            </a:extLst>
          </p:cNvPr>
          <p:cNvGraphicFramePr>
            <a:graphicFrameLocks noGrp="1"/>
          </p:cNvGraphicFramePr>
          <p:nvPr>
            <p:ph sz="quarter" idx="13"/>
            <p:extLst>
              <p:ext uri="{D42A27DB-BD31-4B8C-83A1-F6EECF244321}">
                <p14:modId xmlns:p14="http://schemas.microsoft.com/office/powerpoint/2010/main" xmlns="" val="155594963"/>
              </p:ext>
            </p:extLst>
          </p:nvPr>
        </p:nvGraphicFramePr>
        <p:xfrm>
          <a:off x="4594225" y="889000"/>
          <a:ext cx="6683375" cy="46069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06560106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AEA06E2-8153-4B41-903A-755537A98622}"/>
              </a:ext>
            </a:extLst>
          </p:cNvPr>
          <p:cNvSpPr>
            <a:spLocks noGrp="1"/>
          </p:cNvSpPr>
          <p:nvPr>
            <p:ph type="title"/>
          </p:nvPr>
        </p:nvSpPr>
        <p:spPr>
          <a:xfrm>
            <a:off x="913775" y="618517"/>
            <a:ext cx="10364451" cy="2294365"/>
          </a:xfrm>
        </p:spPr>
        <p:txBody>
          <a:bodyPr>
            <a:normAutofit fontScale="90000"/>
          </a:bodyPr>
          <a:lstStyle/>
          <a:p>
            <a:pPr lvl="0" eaLnBrk="0" fontAlgn="base" hangingPunct="0">
              <a:lnSpc>
                <a:spcPct val="100000"/>
              </a:lnSpc>
              <a:spcAft>
                <a:spcPct val="0"/>
              </a:spcAft>
            </a:pPr>
            <a:r>
              <a:rPr lang="it-IT" altLang="it-IT" cap="none" dirty="0">
                <a:latin typeface="Arial" panose="020B0604020202020204" pitchFamily="34" charset="0"/>
              </a:rPr>
              <a:t/>
            </a:r>
            <a:br>
              <a:rPr lang="it-IT" altLang="it-IT" cap="none" dirty="0">
                <a:latin typeface="Arial" panose="020B0604020202020204" pitchFamily="34" charset="0"/>
              </a:rPr>
            </a:br>
            <a:r>
              <a:rPr lang="it-IT" altLang="it-IT" cap="none" dirty="0">
                <a:latin typeface="Arial" panose="020B0604020202020204" pitchFamily="34" charset="0"/>
              </a:rPr>
              <a:t/>
            </a:r>
            <a:br>
              <a:rPr lang="it-IT" altLang="it-IT" cap="none" dirty="0">
                <a:latin typeface="Arial" panose="020B0604020202020204" pitchFamily="34" charset="0"/>
              </a:rPr>
            </a:br>
            <a:r>
              <a:rPr lang="it-IT" altLang="it-IT" cap="none" dirty="0">
                <a:latin typeface="Arial" panose="020B0604020202020204" pitchFamily="34" charset="0"/>
              </a:rPr>
              <a:t>Decreto Ministeriale n. 429 del 20 Novembre 2000 </a:t>
            </a:r>
            <a:r>
              <a:rPr lang="it-IT" altLang="it-IT" sz="1200" cap="none" dirty="0"/>
              <a:t/>
            </a:r>
            <a:br>
              <a:rPr lang="it-IT" altLang="it-IT" sz="1200" cap="none" dirty="0"/>
            </a:br>
            <a:r>
              <a:rPr lang="it-IT" altLang="it-IT" sz="1600" cap="none" dirty="0">
                <a:latin typeface="Arial" panose="020B0604020202020204" pitchFamily="34" charset="0"/>
              </a:rPr>
              <a:t>Regolamento recante le caratteristiche formali generali della terza prova scritta</a:t>
            </a:r>
            <a:br>
              <a:rPr lang="it-IT" altLang="it-IT" sz="1600" cap="none" dirty="0">
                <a:latin typeface="Arial" panose="020B0604020202020204" pitchFamily="34" charset="0"/>
              </a:rPr>
            </a:br>
            <a:r>
              <a:rPr lang="it-IT" altLang="it-IT" sz="1600" cap="none" dirty="0">
                <a:latin typeface="Arial" panose="020B0604020202020204" pitchFamily="34" charset="0"/>
              </a:rPr>
              <a:t> negli esami di Stato conclusivi dei corsi di studio di istruzione secondaria superiore </a:t>
            </a:r>
            <a:br>
              <a:rPr lang="it-IT" altLang="it-IT" sz="1600" cap="none" dirty="0">
                <a:latin typeface="Arial" panose="020B0604020202020204" pitchFamily="34" charset="0"/>
              </a:rPr>
            </a:br>
            <a:r>
              <a:rPr lang="it-IT" altLang="it-IT" sz="1600" cap="none" dirty="0">
                <a:latin typeface="Arial" panose="020B0604020202020204" pitchFamily="34" charset="0"/>
              </a:rPr>
              <a:t>e le istruzioni per lo svolgimento della prova medesima. </a:t>
            </a:r>
            <a:br>
              <a:rPr lang="it-IT" altLang="it-IT" sz="1600" cap="none" dirty="0">
                <a:latin typeface="Arial" panose="020B0604020202020204" pitchFamily="34" charset="0"/>
              </a:rPr>
            </a:br>
            <a:r>
              <a:rPr lang="it-IT" altLang="it-IT" cap="none" dirty="0">
                <a:latin typeface="Arial" panose="020B0604020202020204" pitchFamily="34" charset="0"/>
              </a:rPr>
              <a:t/>
            </a:r>
            <a:br>
              <a:rPr lang="it-IT" altLang="it-IT" cap="none" dirty="0">
                <a:latin typeface="Arial" panose="020B0604020202020204" pitchFamily="34" charset="0"/>
              </a:rPr>
            </a:br>
            <a:endParaRPr lang="it-IT" dirty="0"/>
          </a:p>
        </p:txBody>
      </p:sp>
      <p:sp>
        <p:nvSpPr>
          <p:cNvPr id="4" name="Rectangle 1">
            <a:extLst>
              <a:ext uri="{FF2B5EF4-FFF2-40B4-BE49-F238E27FC236}">
                <a16:creationId xmlns:a16="http://schemas.microsoft.com/office/drawing/2014/main" xmlns="" id="{9A7F57AB-171A-4306-B0E7-CD2CD178485C}"/>
              </a:ext>
            </a:extLst>
          </p:cNvPr>
          <p:cNvSpPr>
            <a:spLocks noGrp="1" noChangeArrowheads="1"/>
          </p:cNvSpPr>
          <p:nvPr>
            <p:ph sz="quarter" idx="13"/>
          </p:nvPr>
        </p:nvSpPr>
        <p:spPr bwMode="auto">
          <a:xfrm>
            <a:off x="2325278" y="1780502"/>
            <a:ext cx="7541443" cy="45407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lvl="0" indent="0" eaLnBrk="0" fontAlgn="base" hangingPunct="0">
              <a:lnSpc>
                <a:spcPct val="100000"/>
              </a:lnSpc>
              <a:spcBef>
                <a:spcPct val="0"/>
              </a:spcBef>
              <a:spcAft>
                <a:spcPct val="0"/>
              </a:spcAft>
              <a:buClrTx/>
              <a:buNone/>
            </a:pPr>
            <a:endParaRPr lang="it-IT" b="1"/>
          </a:p>
          <a:p>
            <a:pPr marL="0" lvl="0" indent="0" eaLnBrk="0" fontAlgn="base" hangingPunct="0">
              <a:lnSpc>
                <a:spcPct val="100000"/>
              </a:lnSpc>
              <a:spcBef>
                <a:spcPct val="0"/>
              </a:spcBef>
              <a:spcAft>
                <a:spcPct val="0"/>
              </a:spcAft>
              <a:buClrTx/>
              <a:buNone/>
            </a:pPr>
            <a:r>
              <a:rPr lang="it-IT" b="1"/>
              <a:t>Art</a:t>
            </a:r>
            <a:r>
              <a:rPr lang="it-IT" b="1" dirty="0"/>
              <a:t>. 2</a:t>
            </a:r>
            <a:br>
              <a:rPr lang="it-IT" b="1" dirty="0"/>
            </a:br>
            <a:r>
              <a:rPr lang="it-IT" b="1" dirty="0"/>
              <a:t>Tipologie e caratteristiche formali generali della prova</a:t>
            </a:r>
          </a:p>
          <a:p>
            <a:pPr marL="0" indent="0">
              <a:buNone/>
            </a:pPr>
            <a:r>
              <a:rPr lang="it-IT" sz="1800" b="1" cap="none" dirty="0">
                <a:solidFill>
                  <a:srgbClr val="FF0000"/>
                </a:solidFill>
              </a:rPr>
              <a:t>E. Analisi di casi pratici e professionali, </a:t>
            </a:r>
            <a:r>
              <a:rPr lang="it-IT" sz="1800" cap="none" dirty="0"/>
              <a:t>correlata ai contenuti dei singoli piani di studio dei vari indirizzi, alle impostazioni metodologiche seguite dai candidati e alle esperienze acquisite anche all'interno di una progettazione di istituto caratterizzata dall'ampliamento dell'offerta formativa. La trattazione di un caso pratico e professionale, che costituisce una </a:t>
            </a:r>
            <a:r>
              <a:rPr lang="it-IT" sz="1800" b="1" cap="none" dirty="0">
                <a:solidFill>
                  <a:srgbClr val="FF0000"/>
                </a:solidFill>
              </a:rPr>
              <a:t>esercitazione didattica particolarmente diffusa negli istituti professionali e tecnici</a:t>
            </a:r>
            <a:r>
              <a:rPr lang="it-IT" sz="1800" cap="none" dirty="0"/>
              <a:t>, può coinvolgere più materie ed è presentata con indicazioni di svolgimento puntuali e tali da assicurare risposte in forma sintetica.</a:t>
            </a:r>
          </a:p>
          <a:p>
            <a:pPr marL="0" indent="0">
              <a:buNone/>
            </a:pPr>
            <a:r>
              <a:rPr lang="it-IT" sz="1800" cap="none" dirty="0"/>
              <a:t>… </a:t>
            </a:r>
          </a:p>
          <a:p>
            <a:pPr marL="0" lvl="0" indent="0" eaLnBrk="0" fontAlgn="base" hangingPunct="0">
              <a:lnSpc>
                <a:spcPct val="100000"/>
              </a:lnSpc>
              <a:spcBef>
                <a:spcPct val="0"/>
              </a:spcBef>
              <a:spcAft>
                <a:spcPct val="0"/>
              </a:spcAft>
              <a:buClrTx/>
              <a:buNone/>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157466981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688BDDBA-9859-4192-8569-F702AEBB6796}"/>
              </a:ext>
            </a:extLst>
          </p:cNvPr>
          <p:cNvSpPr>
            <a:spLocks noGrp="1"/>
          </p:cNvSpPr>
          <p:nvPr>
            <p:ph type="title"/>
          </p:nvPr>
        </p:nvSpPr>
        <p:spPr>
          <a:xfrm>
            <a:off x="913775" y="618517"/>
            <a:ext cx="10364451" cy="1002893"/>
          </a:xfrm>
        </p:spPr>
        <p:txBody>
          <a:bodyPr/>
          <a:lstStyle/>
          <a:p>
            <a:endParaRPr lang="it-IT" dirty="0"/>
          </a:p>
        </p:txBody>
      </p:sp>
      <p:sp>
        <p:nvSpPr>
          <p:cNvPr id="3" name="Segnaposto contenuto 2">
            <a:extLst>
              <a:ext uri="{FF2B5EF4-FFF2-40B4-BE49-F238E27FC236}">
                <a16:creationId xmlns:a16="http://schemas.microsoft.com/office/drawing/2014/main" xmlns="" id="{4F982B81-5745-43E7-9150-939BD3863091}"/>
              </a:ext>
            </a:extLst>
          </p:cNvPr>
          <p:cNvSpPr>
            <a:spLocks noGrp="1"/>
          </p:cNvSpPr>
          <p:nvPr>
            <p:ph sz="quarter" idx="13"/>
          </p:nvPr>
        </p:nvSpPr>
        <p:spPr>
          <a:xfrm>
            <a:off x="913774" y="1923068"/>
            <a:ext cx="10363826" cy="3868131"/>
          </a:xfrm>
        </p:spPr>
        <p:txBody>
          <a:bodyPr/>
          <a:lstStyle/>
          <a:p>
            <a:r>
              <a:rPr lang="it-IT" sz="2400" b="1" cap="none" dirty="0">
                <a:solidFill>
                  <a:srgbClr val="FF0000"/>
                </a:solidFill>
              </a:rPr>
              <a:t>F. Sviluppo di progetti, </a:t>
            </a:r>
            <a:r>
              <a:rPr lang="it-IT" sz="2400" cap="none" dirty="0"/>
              <a:t>proposto per quegli indirizzi di studio per i quali tale modalità rappresenta una pratica didattica largamente adottata. </a:t>
            </a:r>
            <a:r>
              <a:rPr lang="it-IT" sz="2400" b="1" cap="none" dirty="0">
                <a:solidFill>
                  <a:srgbClr val="FF0000"/>
                </a:solidFill>
              </a:rPr>
              <a:t>In particolare negli istituti tecnici e professionali, in relazione ai singoli piani di studio, può essere richiesto lo sviluppo di un progetto che coinvolga diverse discipline o la esposizione di una esperienza di laboratorio o anche la descrizione di procedure di misura o di collaudo di apparati o impianti che siano tali da consentire al candidato di dimostrare anche la conoscenza degli strumenti, delle loro caratteristiche e delle metodologie di impiego.</a:t>
            </a:r>
          </a:p>
          <a:p>
            <a:endParaRPr lang="it-IT" dirty="0"/>
          </a:p>
        </p:txBody>
      </p:sp>
    </p:spTree>
    <p:extLst>
      <p:ext uri="{BB962C8B-B14F-4D97-AF65-F5344CB8AC3E}">
        <p14:creationId xmlns:p14="http://schemas.microsoft.com/office/powerpoint/2010/main" xmlns="" val="188696235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9B96AB8-963A-4913-92E5-C106CC594FCC}"/>
              </a:ext>
            </a:extLst>
          </p:cNvPr>
          <p:cNvSpPr>
            <a:spLocks noGrp="1"/>
          </p:cNvSpPr>
          <p:nvPr>
            <p:ph type="title"/>
          </p:nvPr>
        </p:nvSpPr>
        <p:spPr>
          <a:xfrm>
            <a:off x="913775" y="618517"/>
            <a:ext cx="10364451" cy="1511941"/>
          </a:xfrm>
        </p:spPr>
        <p:txBody>
          <a:bodyPr>
            <a:noAutofit/>
          </a:bodyPr>
          <a:lstStyle/>
          <a:p>
            <a:r>
              <a:rPr lang="it-IT" sz="2800" dirty="0"/>
              <a:t>2014 - CONFERENZA DELLE REGIONI E DELLE PROVINCE AUTONOME</a:t>
            </a:r>
            <a:br>
              <a:rPr lang="it-IT" sz="2800" dirty="0"/>
            </a:br>
            <a:r>
              <a:rPr lang="it-IT" sz="2000" dirty="0">
                <a:hlinkClick r:id="rId2" action="ppaction://hlinkfile"/>
              </a:rPr>
              <a:t>ACCORDO FRA LE REGIONI E LE PROVINCE AUTONOME DI TRENTO E BOLZANO IN TEMA DI ESAMI A CONCLUSIONE DEI PERCORSI DI ISTRUZIONE E FORMAZIONE PROFESSIONALE</a:t>
            </a:r>
            <a:endParaRPr lang="it-IT" sz="2000" dirty="0"/>
          </a:p>
        </p:txBody>
      </p:sp>
      <p:sp>
        <p:nvSpPr>
          <p:cNvPr id="3" name="Segnaposto contenuto 2">
            <a:extLst>
              <a:ext uri="{FF2B5EF4-FFF2-40B4-BE49-F238E27FC236}">
                <a16:creationId xmlns:a16="http://schemas.microsoft.com/office/drawing/2014/main" xmlns="" id="{20D1901E-3842-4BAD-8393-5C3C465B0168}"/>
              </a:ext>
            </a:extLst>
          </p:cNvPr>
          <p:cNvSpPr>
            <a:spLocks noGrp="1"/>
          </p:cNvSpPr>
          <p:nvPr>
            <p:ph sz="quarter" idx="13"/>
          </p:nvPr>
        </p:nvSpPr>
        <p:spPr/>
        <p:txBody>
          <a:bodyPr>
            <a:normAutofit lnSpcReduction="10000"/>
          </a:bodyPr>
          <a:lstStyle/>
          <a:p>
            <a:r>
              <a:rPr lang="it-IT" dirty="0"/>
              <a:t>Riferimenti ed elementi minimi comuni per gli esami in esito ai percorsi di istruzione e formazione professionale (</a:t>
            </a:r>
            <a:r>
              <a:rPr lang="it-IT" dirty="0" err="1"/>
              <a:t>IeFP</a:t>
            </a:r>
            <a:r>
              <a:rPr lang="it-IT" dirty="0"/>
              <a:t>)</a:t>
            </a:r>
          </a:p>
          <a:p>
            <a:r>
              <a:rPr lang="it-IT" cap="none" dirty="0"/>
              <a:t>D) configurazione della </a:t>
            </a:r>
            <a:r>
              <a:rPr lang="it-IT" b="1" cap="none" dirty="0">
                <a:solidFill>
                  <a:srgbClr val="FF0000"/>
                </a:solidFill>
              </a:rPr>
              <a:t>prova professionale</a:t>
            </a:r>
            <a:r>
              <a:rPr lang="it-IT" cap="none" dirty="0"/>
              <a:t>: − deve avere ad oggetto </a:t>
            </a:r>
            <a:r>
              <a:rPr lang="it-IT" b="1" cap="none" dirty="0">
                <a:solidFill>
                  <a:srgbClr val="FF0000"/>
                </a:solidFill>
              </a:rPr>
              <a:t>competenze tecnico professionali caratterizzanti e specifiche del profilo e non solo quelle comuni o ricorrenti anche in altri profili</a:t>
            </a:r>
            <a:r>
              <a:rPr lang="it-IT" cap="none" dirty="0"/>
              <a:t>; − deve avere </a:t>
            </a:r>
            <a:r>
              <a:rPr lang="it-IT" b="1" cap="none" dirty="0">
                <a:solidFill>
                  <a:srgbClr val="FF0000"/>
                </a:solidFill>
              </a:rPr>
              <a:t>carattere pratico / prestazionale, coerente con la diversa caratterizzazione degli standard tecnico-professionali e di base di riferimento al titolo di qualifica </a:t>
            </a:r>
            <a:r>
              <a:rPr lang="it-IT" cap="none" dirty="0"/>
              <a:t>o diploma professionale e non solo nella forma di colloquio o test; − i criteri e gli indicatori della valutazione possono essere determinati in rapporto agli “ambiti di esercizio” dello standard di riferimento;</a:t>
            </a:r>
          </a:p>
        </p:txBody>
      </p:sp>
    </p:spTree>
    <p:extLst>
      <p:ext uri="{BB962C8B-B14F-4D97-AF65-F5344CB8AC3E}">
        <p14:creationId xmlns:p14="http://schemas.microsoft.com/office/powerpoint/2010/main" xmlns="" val="142586292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9FA6961-ECC0-4085-919D-B7EEA031CA60}"/>
              </a:ext>
            </a:extLst>
          </p:cNvPr>
          <p:cNvSpPr>
            <a:spLocks noGrp="1"/>
          </p:cNvSpPr>
          <p:nvPr>
            <p:ph type="title"/>
          </p:nvPr>
        </p:nvSpPr>
        <p:spPr>
          <a:xfrm>
            <a:off x="641074" y="1314450"/>
            <a:ext cx="2844002" cy="3680244"/>
          </a:xfrm>
        </p:spPr>
        <p:txBody>
          <a:bodyPr>
            <a:normAutofit/>
          </a:bodyPr>
          <a:lstStyle/>
          <a:p>
            <a:pPr algn="l"/>
            <a:r>
              <a:rPr lang="it-IT" sz="2400" dirty="0"/>
              <a:t/>
            </a:r>
            <a:br>
              <a:rPr lang="it-IT" sz="2400" dirty="0"/>
            </a:br>
            <a:r>
              <a:rPr lang="it-IT" sz="2400" dirty="0"/>
              <a:t> </a:t>
            </a:r>
            <a:r>
              <a:rPr lang="it-IT" sz="2400" b="1" dirty="0"/>
              <a:t>TORNIAMO AL Quadro di riferimento per la redazione e lo svolgimento </a:t>
            </a:r>
            <a:br>
              <a:rPr lang="it-IT" sz="2400" b="1" dirty="0"/>
            </a:br>
            <a:r>
              <a:rPr lang="it-IT" sz="2400" b="1" dirty="0"/>
              <a:t>della seconda prova scritta dell’esame di Stato: </a:t>
            </a:r>
          </a:p>
        </p:txBody>
      </p:sp>
      <p:graphicFrame>
        <p:nvGraphicFramePr>
          <p:cNvPr id="5" name="Segnaposto contenuto 2">
            <a:extLst>
              <a:ext uri="{FF2B5EF4-FFF2-40B4-BE49-F238E27FC236}">
                <a16:creationId xmlns:a16="http://schemas.microsoft.com/office/drawing/2014/main" xmlns="" id="{2A5460BA-2946-449E-9C01-1A25A6B218DC}"/>
              </a:ext>
            </a:extLst>
          </p:cNvPr>
          <p:cNvGraphicFramePr>
            <a:graphicFrameLocks noGrp="1"/>
          </p:cNvGraphicFramePr>
          <p:nvPr>
            <p:ph sz="quarter" idx="13"/>
            <p:extLst>
              <p:ext uri="{D42A27DB-BD31-4B8C-83A1-F6EECF244321}">
                <p14:modId xmlns:p14="http://schemas.microsoft.com/office/powerpoint/2010/main" xmlns="" val="1615970833"/>
              </p:ext>
            </p:extLst>
          </p:nvPr>
        </p:nvGraphicFramePr>
        <p:xfrm>
          <a:off x="4594225" y="889000"/>
          <a:ext cx="6683375" cy="46069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54192488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pic>
        <p:nvPicPr>
          <p:cNvPr id="33" name="Picture 2">
            <a:extLst>
              <a:ext uri="{FF2B5EF4-FFF2-40B4-BE49-F238E27FC236}">
                <a16:creationId xmlns:a16="http://schemas.microsoft.com/office/drawing/2014/main" xmlns="" id="{22790EC5-ACA7-4536-8066-B60199F3C6D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alphaModFix/>
            <a:extLst>
              <a:ext uri="{28A0092B-C50C-407E-A947-70E740481C1C}">
                <a14:useLocalDpi xmlns:a14="http://schemas.microsoft.com/office/drawing/2010/main" xmlns=""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pic>
        <p:nvPicPr>
          <p:cNvPr id="35" name="Picture 34">
            <a:extLst>
              <a:ext uri="{FF2B5EF4-FFF2-40B4-BE49-F238E27FC236}">
                <a16:creationId xmlns:a16="http://schemas.microsoft.com/office/drawing/2014/main" xmlns="" id="{5F86BEAF-FD24-4827-AD37-6785EBC9C2A8}"/>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cstate="print">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37" name="Rectangle 36">
            <a:extLst>
              <a:ext uri="{FF2B5EF4-FFF2-40B4-BE49-F238E27FC236}">
                <a16:creationId xmlns:a16="http://schemas.microsoft.com/office/drawing/2014/main" xmlns="" id="{23E246C7-AE23-4B78-B596-A021E638F0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754"/>
            <a:ext cx="12192000" cy="6858000"/>
          </a:xfrm>
          <a:prstGeom prst="rect">
            <a:avLst/>
          </a:prstGeom>
          <a:gradFill>
            <a:gsLst>
              <a:gs pos="10000">
                <a:schemeClr val="bg1">
                  <a:alpha val="75000"/>
                </a:schemeClr>
              </a:gs>
              <a:gs pos="85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xmlns="" id="{4388652C-EA91-4836-8F81-08E05C74EBC0}"/>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cstate="print">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graphicFrame>
        <p:nvGraphicFramePr>
          <p:cNvPr id="28" name="Segnaposto contenuto 2">
            <a:extLst>
              <a:ext uri="{FF2B5EF4-FFF2-40B4-BE49-F238E27FC236}">
                <a16:creationId xmlns:a16="http://schemas.microsoft.com/office/drawing/2014/main" xmlns="" id="{4D220A16-9E48-4F09-90FE-17B066DBC56D}"/>
              </a:ext>
            </a:extLst>
          </p:cNvPr>
          <p:cNvGraphicFramePr>
            <a:graphicFrameLocks noGrp="1"/>
          </p:cNvGraphicFramePr>
          <p:nvPr>
            <p:ph sz="quarter" idx="4294967295"/>
            <p:extLst>
              <p:ext uri="{D42A27DB-BD31-4B8C-83A1-F6EECF244321}">
                <p14:modId xmlns:p14="http://schemas.microsoft.com/office/powerpoint/2010/main" xmlns="" val="326256395"/>
              </p:ext>
            </p:extLst>
          </p:nvPr>
        </p:nvGraphicFramePr>
        <p:xfrm>
          <a:off x="913774" y="826852"/>
          <a:ext cx="10363826" cy="496434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xmlns="" val="1292623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F72CCDAD-D754-4813-909A-299B70931500}"/>
              </a:ext>
            </a:extLst>
          </p:cNvPr>
          <p:cNvSpPr>
            <a:spLocks noGrp="1"/>
          </p:cNvSpPr>
          <p:nvPr>
            <p:ph type="title"/>
          </p:nvPr>
        </p:nvSpPr>
        <p:spPr/>
        <p:txBody>
          <a:bodyPr/>
          <a:lstStyle/>
          <a:p>
            <a:r>
              <a:rPr lang="it-IT" dirty="0"/>
              <a:t>11 marzo 2018: Ordinanza ministeriale n. 205 </a:t>
            </a:r>
          </a:p>
        </p:txBody>
      </p:sp>
      <p:sp>
        <p:nvSpPr>
          <p:cNvPr id="3" name="Segnaposto contenuto 2">
            <a:extLst>
              <a:ext uri="{FF2B5EF4-FFF2-40B4-BE49-F238E27FC236}">
                <a16:creationId xmlns:a16="http://schemas.microsoft.com/office/drawing/2014/main" xmlns="" id="{E55BB602-8208-4C88-9B18-4DE3423D321B}"/>
              </a:ext>
            </a:extLst>
          </p:cNvPr>
          <p:cNvSpPr>
            <a:spLocks noGrp="1"/>
          </p:cNvSpPr>
          <p:nvPr>
            <p:ph sz="quarter" idx="13"/>
          </p:nvPr>
        </p:nvSpPr>
        <p:spPr/>
        <p:txBody>
          <a:bodyPr>
            <a:normAutofit/>
          </a:bodyPr>
          <a:lstStyle/>
          <a:p>
            <a:pPr marL="0" indent="0" algn="ctr">
              <a:buNone/>
            </a:pPr>
            <a:r>
              <a:rPr lang="it-IT" sz="2400" b="1" i="1" dirty="0">
                <a:solidFill>
                  <a:srgbClr val="FF0000"/>
                </a:solidFill>
                <a:effectLst>
                  <a:outerShdw blurRad="38100" dist="38100" dir="2700000" algn="tl">
                    <a:srgbClr val="000000">
                      <a:alpha val="43137"/>
                    </a:srgbClr>
                  </a:outerShdw>
                </a:effectLst>
                <a:hlinkClick r:id="rId2" action="ppaction://hlinkfile"/>
              </a:rPr>
              <a:t>Istruzioni e modalità organizzative e operative per lo svolgimento dell'esame di Stato conclusivo dei corsi di studio di istruzione secondaria di secondo grado nelle scuole statali e paritarie - anno scolastico 2018/2019.</a:t>
            </a:r>
            <a:endParaRPr lang="it-IT" sz="24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19532985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3A9C15D4-2EE7-4D05-B87C-91D1F3B960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59935" y="0"/>
            <a:ext cx="813206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xmlns="" id="{4ED7B0FB-9654-4441-9545-02D458B6862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4059935" cy="6858000"/>
          </a:xfrm>
          <a:prstGeom prst="rect">
            <a:avLst/>
          </a:prstGeom>
          <a:ln>
            <a:noFill/>
          </a:ln>
          <a:effectLst>
            <a:outerShdw blurRad="50800" dist="12700" algn="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xmlns="" id="{64A6BFD8-B4FE-4397-B95C-F7626EDD7D1F}"/>
              </a:ext>
            </a:extLst>
          </p:cNvPr>
          <p:cNvSpPr>
            <a:spLocks noGrp="1"/>
          </p:cNvSpPr>
          <p:nvPr>
            <p:ph type="title"/>
          </p:nvPr>
        </p:nvSpPr>
        <p:spPr>
          <a:xfrm>
            <a:off x="641074" y="1314450"/>
            <a:ext cx="2844002" cy="3680244"/>
          </a:xfrm>
        </p:spPr>
        <p:txBody>
          <a:bodyPr>
            <a:normAutofit/>
          </a:bodyPr>
          <a:lstStyle/>
          <a:p>
            <a:pPr algn="l"/>
            <a:r>
              <a:rPr lang="it-IT" sz="3100" b="1" dirty="0"/>
              <a:t>Alcune riflessioni</a:t>
            </a:r>
            <a:br>
              <a:rPr lang="it-IT" sz="3100" b="1" dirty="0"/>
            </a:br>
            <a:r>
              <a:rPr lang="it-IT" sz="3100" b="1" dirty="0"/>
              <a:t> </a:t>
            </a:r>
            <a:r>
              <a:rPr lang="it-IT" sz="1800" b="1" cap="none" dirty="0"/>
              <a:t>(Anche alla luce della simulata del 28 febbraio)</a:t>
            </a:r>
            <a:r>
              <a:rPr lang="it-IT" sz="1800" b="1" dirty="0"/>
              <a:t> </a:t>
            </a:r>
          </a:p>
        </p:txBody>
      </p:sp>
      <p:pic>
        <p:nvPicPr>
          <p:cNvPr id="14" name="Picture 13">
            <a:extLst>
              <a:ext uri="{FF2B5EF4-FFF2-40B4-BE49-F238E27FC236}">
                <a16:creationId xmlns:a16="http://schemas.microsoft.com/office/drawing/2014/main" xmlns="" id="{7BB94C57-FDF3-45A3-9D1F-904523D795D4}"/>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cstate="print">
            <a:extLst>
              <a:ext uri="{28A0092B-C50C-407E-A947-70E740481C1C}">
                <a14:useLocalDpi xmlns:a14="http://schemas.microsoft.com/office/drawing/2010/main" xmlns="" val="0"/>
              </a:ext>
            </a:extLst>
          </a:blip>
          <a:srcRect r="66700" b="77917"/>
          <a:stretch/>
        </p:blipFill>
        <p:spPr>
          <a:xfrm>
            <a:off x="0" y="0"/>
            <a:ext cx="4059935" cy="1514475"/>
          </a:xfrm>
          <a:prstGeom prst="rect">
            <a:avLst/>
          </a:prstGeom>
        </p:spPr>
      </p:pic>
      <p:pic>
        <p:nvPicPr>
          <p:cNvPr id="16" name="Picture 15">
            <a:extLst>
              <a:ext uri="{FF2B5EF4-FFF2-40B4-BE49-F238E27FC236}">
                <a16:creationId xmlns:a16="http://schemas.microsoft.com/office/drawing/2014/main" xmlns="" id="{6AEBDF1A-221A-4497-BBA9-57A70D161510}"/>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3" cstate="print">
            <a:extLst>
              <a:ext uri="{28A0092B-C50C-407E-A947-70E740481C1C}">
                <a14:useLocalDpi xmlns:a14="http://schemas.microsoft.com/office/drawing/2010/main" xmlns="" val="0"/>
              </a:ext>
            </a:extLst>
          </a:blip>
          <a:srcRect l="78750" t="72830" b="14149"/>
          <a:stretch/>
        </p:blipFill>
        <p:spPr>
          <a:xfrm>
            <a:off x="1377059" y="5962903"/>
            <a:ext cx="2590800" cy="892925"/>
          </a:xfrm>
          <a:prstGeom prst="rect">
            <a:avLst/>
          </a:prstGeom>
        </p:spPr>
      </p:pic>
      <p:graphicFrame>
        <p:nvGraphicFramePr>
          <p:cNvPr id="5" name="Segnaposto contenuto 2">
            <a:extLst>
              <a:ext uri="{FF2B5EF4-FFF2-40B4-BE49-F238E27FC236}">
                <a16:creationId xmlns:a16="http://schemas.microsoft.com/office/drawing/2014/main" xmlns="" id="{0C573121-ADCB-44A7-AFFB-4E2716B8AB96}"/>
              </a:ext>
            </a:extLst>
          </p:cNvPr>
          <p:cNvGraphicFramePr>
            <a:graphicFrameLocks noGrp="1"/>
          </p:cNvGraphicFramePr>
          <p:nvPr>
            <p:ph sz="quarter" idx="13"/>
            <p:extLst>
              <p:ext uri="{D42A27DB-BD31-4B8C-83A1-F6EECF244321}">
                <p14:modId xmlns:p14="http://schemas.microsoft.com/office/powerpoint/2010/main" xmlns="" val="4156780993"/>
              </p:ext>
            </p:extLst>
          </p:nvPr>
        </p:nvGraphicFramePr>
        <p:xfrm>
          <a:off x="4594225" y="889000"/>
          <a:ext cx="6683375" cy="460692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xmlns="" val="269804103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xmlns="" id="{5F3F9620-B492-499F-B279-C43A5FC223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xmlns="" id="{C19C663E-9BA6-4496-BC9B-93FF2283E899}"/>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cstate="print">
            <a:extLst>
              <a:ext uri="{28A0092B-C50C-407E-A947-70E740481C1C}">
                <a14:useLocalDpi xmlns:a14="http://schemas.microsoft.com/office/drawing/2010/main" xmlns="" val="0"/>
              </a:ext>
            </a:extLst>
          </a:blip>
          <a:srcRect b="46757"/>
          <a:stretch/>
        </p:blipFill>
        <p:spPr>
          <a:xfrm>
            <a:off x="0" y="0"/>
            <a:ext cx="12192000" cy="3651393"/>
          </a:xfrm>
          <a:prstGeom prst="rect">
            <a:avLst/>
          </a:prstGeom>
        </p:spPr>
      </p:pic>
      <p:pic>
        <p:nvPicPr>
          <p:cNvPr id="20" name="Graphic 6">
            <a:extLst>
              <a:ext uri="{FF2B5EF4-FFF2-40B4-BE49-F238E27FC236}">
                <a16:creationId xmlns:a16="http://schemas.microsoft.com/office/drawing/2014/main" xmlns="" id="{4D7B9B98-298A-471A-BF21-55FE4762519C}"/>
              </a:ext>
            </a:extLst>
          </p:cNvPr>
          <p:cNvPicPr>
            <a:picLocks noChangeAspect="1"/>
          </p:cNvPicPr>
          <p:nvPr/>
        </p:nvPicPr>
        <p:blipFill>
          <a:blip r:embed="rId3" cstate="print">
            <a:extLst>
              <a:ext uri="{28A0092B-C50C-407E-A947-70E740481C1C}">
                <a14:useLocalDpi xmlns:a14="http://schemas.microsoft.com/office/drawing/2010/main" xmlns="" val="0"/>
              </a:ext>
              <a:ext uri="{96DAC541-7B7A-43D3-8B79-37D633B846F1}">
                <asvg:svgBlip xmlns:asvg="http://schemas.microsoft.com/office/drawing/2016/SVG/main" xmlns="" r:embed="rId4"/>
              </a:ext>
            </a:extLst>
          </a:blip>
          <a:stretch>
            <a:fillRect/>
          </a:stretch>
        </p:blipFill>
        <p:spPr>
          <a:xfrm>
            <a:off x="7160526" y="3980330"/>
            <a:ext cx="2258732" cy="2258732"/>
          </a:xfrm>
          <a:prstGeom prst="roundRect">
            <a:avLst>
              <a:gd name="adj" fmla="val 5301"/>
            </a:avLst>
          </a:prstGeom>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pic>
      <p:pic>
        <p:nvPicPr>
          <p:cNvPr id="14" name="Picture 13">
            <a:extLst>
              <a:ext uri="{FF2B5EF4-FFF2-40B4-BE49-F238E27FC236}">
                <a16:creationId xmlns:a16="http://schemas.microsoft.com/office/drawing/2014/main" xmlns="" id="{B0F28EC2-7576-4063-8685-C3F01C33ECA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cstate="print">
            <a:extLst>
              <a:ext uri="{28A0092B-C50C-407E-A947-70E740481C1C}">
                <a14:useLocalDpi xmlns:a14="http://schemas.microsoft.com/office/drawing/2010/main" xmlns="" val="0"/>
              </a:ext>
            </a:extLst>
          </a:blip>
          <a:srcRect t="61810" r="21258"/>
          <a:stretch/>
        </p:blipFill>
        <p:spPr>
          <a:xfrm>
            <a:off x="0" y="4238951"/>
            <a:ext cx="9600237" cy="2619049"/>
          </a:xfrm>
          <a:prstGeom prst="rect">
            <a:avLst/>
          </a:prstGeom>
        </p:spPr>
      </p:pic>
      <p:sp>
        <p:nvSpPr>
          <p:cNvPr id="2" name="Titolo 1">
            <a:extLst>
              <a:ext uri="{FF2B5EF4-FFF2-40B4-BE49-F238E27FC236}">
                <a16:creationId xmlns:a16="http://schemas.microsoft.com/office/drawing/2014/main" xmlns="" id="{9ADEDCD0-20DF-47D8-A333-BB48843F1D08}"/>
              </a:ext>
            </a:extLst>
          </p:cNvPr>
          <p:cNvSpPr>
            <a:spLocks noGrp="1"/>
          </p:cNvSpPr>
          <p:nvPr>
            <p:ph type="title"/>
          </p:nvPr>
        </p:nvSpPr>
        <p:spPr>
          <a:xfrm>
            <a:off x="654649" y="618517"/>
            <a:ext cx="3748035" cy="5641606"/>
          </a:xfrm>
        </p:spPr>
        <p:txBody>
          <a:bodyPr>
            <a:normAutofit/>
          </a:bodyPr>
          <a:lstStyle/>
          <a:p>
            <a:r>
              <a:rPr lang="it-IT" dirty="0"/>
              <a:t>Alcune attenzioni per costruire la seconda parte della seconda prova, e non solo</a:t>
            </a:r>
          </a:p>
        </p:txBody>
      </p:sp>
      <p:sp>
        <p:nvSpPr>
          <p:cNvPr id="21" name="Segnaposto contenuto 2">
            <a:extLst>
              <a:ext uri="{FF2B5EF4-FFF2-40B4-BE49-F238E27FC236}">
                <a16:creationId xmlns:a16="http://schemas.microsoft.com/office/drawing/2014/main" xmlns="" id="{7369F988-08FF-46AC-A65D-44477AE7119F}"/>
              </a:ext>
            </a:extLst>
          </p:cNvPr>
          <p:cNvSpPr>
            <a:spLocks noGrp="1"/>
          </p:cNvSpPr>
          <p:nvPr>
            <p:ph sz="quarter" idx="13"/>
          </p:nvPr>
        </p:nvSpPr>
        <p:spPr>
          <a:xfrm>
            <a:off x="4722724" y="618519"/>
            <a:ext cx="7104186" cy="3157026"/>
          </a:xfrm>
        </p:spPr>
        <p:txBody>
          <a:bodyPr>
            <a:normAutofit fontScale="92500" lnSpcReduction="20000"/>
          </a:bodyPr>
          <a:lstStyle/>
          <a:p>
            <a:pPr marL="0" indent="0">
              <a:lnSpc>
                <a:spcPct val="110000"/>
              </a:lnSpc>
              <a:buNone/>
            </a:pPr>
            <a:r>
              <a:rPr lang="it-IT" sz="1600" cap="none" dirty="0">
                <a:latin typeface="Calibri" panose="020F0502020204030204" pitchFamily="34" charset="0"/>
              </a:rPr>
              <a:t>Atteso che la seconda prova, se incentrata su più discipline, verte su «temi, situazioni problematiche e progetti che consentano, in modo integrato, di accertare </a:t>
            </a:r>
            <a:r>
              <a:rPr lang="it-IT" sz="1600" b="1" cap="none" dirty="0">
                <a:latin typeface="Calibri" panose="020F0502020204030204" pitchFamily="34" charset="0"/>
              </a:rPr>
              <a:t>le conoscenze, abilità e competenze attese dal PECUP dell’indirizzo e afferenti ai diversi ambiti disciplinari</a:t>
            </a:r>
            <a:r>
              <a:rPr lang="it-IT" sz="1600" cap="none" dirty="0">
                <a:latin typeface="Calibri" panose="020F0502020204030204" pitchFamily="34" charset="0"/>
              </a:rPr>
              <a:t>»</a:t>
            </a:r>
          </a:p>
          <a:p>
            <a:pPr marL="0" indent="0">
              <a:lnSpc>
                <a:spcPct val="110000"/>
              </a:lnSpc>
              <a:buNone/>
            </a:pPr>
            <a:r>
              <a:rPr lang="it-IT" sz="1600" b="1" cap="none" dirty="0"/>
              <a:t>E’ pertanto opportuno tenere presenti:</a:t>
            </a:r>
          </a:p>
          <a:p>
            <a:pPr>
              <a:lnSpc>
                <a:spcPct val="110000"/>
              </a:lnSpc>
            </a:pPr>
            <a:r>
              <a:rPr lang="it-IT" sz="1600" dirty="0"/>
              <a:t>Il </a:t>
            </a:r>
            <a:r>
              <a:rPr lang="it-IT" sz="1600" dirty="0" err="1"/>
              <a:t>ptof</a:t>
            </a:r>
            <a:r>
              <a:rPr lang="it-IT" sz="1600" dirty="0"/>
              <a:t> </a:t>
            </a:r>
            <a:r>
              <a:rPr lang="it-IT" sz="1600" cap="none" dirty="0"/>
              <a:t>di Istituto</a:t>
            </a:r>
          </a:p>
          <a:p>
            <a:pPr>
              <a:lnSpc>
                <a:spcPct val="110000"/>
              </a:lnSpc>
            </a:pPr>
            <a:r>
              <a:rPr lang="it-IT" sz="1600" cap="none" dirty="0"/>
              <a:t>Le </a:t>
            </a:r>
            <a:r>
              <a:rPr lang="it-IT" sz="1600" cap="none" dirty="0">
                <a:hlinkClick r:id="rId5" action="ppaction://hlinkfile"/>
              </a:rPr>
              <a:t>linee guida del secondo biennio e quinto anno </a:t>
            </a:r>
            <a:r>
              <a:rPr lang="it-IT" sz="1600" cap="none" dirty="0"/>
              <a:t>(e in particolare i </a:t>
            </a:r>
            <a:r>
              <a:rPr lang="it-IT" sz="1600" b="1" cap="none" dirty="0"/>
              <a:t>risultati di apprendimento </a:t>
            </a:r>
            <a:r>
              <a:rPr lang="it-IT" sz="1600" cap="none" dirty="0"/>
              <a:t>relativi al PECUP e i risultati di apprendimento, relativi all’indirizzo, espressi in termini di competenza, delle discipline coinvolte, in particolar modo di eventuali «Laboratori»)</a:t>
            </a:r>
          </a:p>
          <a:p>
            <a:pPr>
              <a:lnSpc>
                <a:spcPct val="110000"/>
              </a:lnSpc>
            </a:pPr>
            <a:r>
              <a:rPr lang="it-IT" sz="1600" cap="none" dirty="0"/>
              <a:t>Il </a:t>
            </a:r>
            <a:r>
              <a:rPr lang="it-IT" sz="1600" cap="none" dirty="0">
                <a:hlinkClick r:id="rId6" action="ppaction://hlinkfile"/>
              </a:rPr>
              <a:t>Quadro di riferimento per la redazione e lo svolgimento della seconda prova scritta </a:t>
            </a:r>
            <a:r>
              <a:rPr lang="it-IT" sz="1600" cap="none" dirty="0"/>
              <a:t>dell’esame di Stato allegato al DM 769 del </a:t>
            </a:r>
            <a:r>
              <a:rPr lang="it-IT" sz="1600" dirty="0">
                <a:latin typeface="Times New Roman" panose="02020603050405020304" pitchFamily="18" charset="0"/>
              </a:rPr>
              <a:t> </a:t>
            </a:r>
            <a:r>
              <a:rPr lang="it-IT" sz="1600" cap="none" dirty="0"/>
              <a:t>26/11/2018 </a:t>
            </a:r>
          </a:p>
          <a:p>
            <a:pPr>
              <a:lnSpc>
                <a:spcPct val="110000"/>
              </a:lnSpc>
            </a:pPr>
            <a:endParaRPr lang="it-IT" sz="1400" dirty="0"/>
          </a:p>
          <a:p>
            <a:pPr>
              <a:lnSpc>
                <a:spcPct val="110000"/>
              </a:lnSpc>
            </a:pPr>
            <a:endParaRPr lang="it-IT" sz="1400" dirty="0"/>
          </a:p>
          <a:p>
            <a:pPr>
              <a:lnSpc>
                <a:spcPct val="110000"/>
              </a:lnSpc>
            </a:pPr>
            <a:endParaRPr lang="it-IT" sz="1400" dirty="0"/>
          </a:p>
        </p:txBody>
      </p:sp>
    </p:spTree>
    <p:extLst>
      <p:ext uri="{BB962C8B-B14F-4D97-AF65-F5344CB8AC3E}">
        <p14:creationId xmlns:p14="http://schemas.microsoft.com/office/powerpoint/2010/main" xmlns="" val="378040950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xmlns="" id="{CA9E3051-13DA-4820-AFBB-740503FF9DCE}"/>
              </a:ext>
            </a:extLst>
          </p:cNvPr>
          <p:cNvSpPr>
            <a:spLocks noGrp="1"/>
          </p:cNvSpPr>
          <p:nvPr>
            <p:ph type="title"/>
          </p:nvPr>
        </p:nvSpPr>
        <p:spPr/>
        <p:txBody>
          <a:bodyPr anchor="ctr">
            <a:normAutofit/>
          </a:bodyPr>
          <a:lstStyle/>
          <a:p>
            <a:r>
              <a:rPr lang="it-IT" sz="5400" dirty="0">
                <a:solidFill>
                  <a:srgbClr val="C00000"/>
                </a:solidFill>
              </a:rPr>
              <a:t>Grazie per l’attenzione!</a:t>
            </a:r>
            <a:br>
              <a:rPr lang="it-IT" sz="5400" dirty="0">
                <a:solidFill>
                  <a:srgbClr val="C00000"/>
                </a:solidFill>
              </a:rPr>
            </a:br>
            <a:r>
              <a:rPr lang="it-IT" sz="5400" dirty="0">
                <a:solidFill>
                  <a:srgbClr val="C00000"/>
                </a:solidFill>
              </a:rPr>
              <a:t>                          </a:t>
            </a:r>
          </a:p>
        </p:txBody>
      </p:sp>
      <p:sp>
        <p:nvSpPr>
          <p:cNvPr id="2" name="Segnaposto testo 1">
            <a:extLst>
              <a:ext uri="{FF2B5EF4-FFF2-40B4-BE49-F238E27FC236}">
                <a16:creationId xmlns:a16="http://schemas.microsoft.com/office/drawing/2014/main" xmlns="" id="{F3304C65-FC30-422E-B112-FE19E39A7F5B}"/>
              </a:ext>
            </a:extLst>
          </p:cNvPr>
          <p:cNvSpPr>
            <a:spLocks noGrp="1"/>
          </p:cNvSpPr>
          <p:nvPr>
            <p:ph type="body" sz="half" idx="2"/>
          </p:nvPr>
        </p:nvSpPr>
        <p:spPr/>
        <p:txBody>
          <a:bodyPr>
            <a:normAutofit/>
          </a:bodyPr>
          <a:lstStyle/>
          <a:p>
            <a:r>
              <a:rPr lang="it-IT" sz="3200" cap="none" dirty="0">
                <a:latin typeface="Kunstler Script" panose="020B0604020202020204" pitchFamily="66" charset="0"/>
              </a:rPr>
              <a:t>                                                                                              Lucia Bonaffino</a:t>
            </a:r>
          </a:p>
        </p:txBody>
      </p:sp>
    </p:spTree>
    <p:extLst>
      <p:ext uri="{BB962C8B-B14F-4D97-AF65-F5344CB8AC3E}">
        <p14:creationId xmlns:p14="http://schemas.microsoft.com/office/powerpoint/2010/main" xmlns="" val="528565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31B76BF-64EC-49AF-A1DD-4FD52A67F3ED}"/>
              </a:ext>
            </a:extLst>
          </p:cNvPr>
          <p:cNvSpPr>
            <a:spLocks noGrp="1"/>
          </p:cNvSpPr>
          <p:nvPr>
            <p:ph type="title"/>
          </p:nvPr>
        </p:nvSpPr>
        <p:spPr/>
        <p:txBody>
          <a:bodyPr/>
          <a:lstStyle/>
          <a:p>
            <a:r>
              <a:rPr lang="it-IT" dirty="0"/>
              <a:t>D. </a:t>
            </a:r>
            <a:r>
              <a:rPr lang="it-IT" dirty="0" err="1"/>
              <a:t>Lvo</a:t>
            </a:r>
            <a:r>
              <a:rPr lang="it-IT" dirty="0"/>
              <a:t> 62/17, Art. 17 - Prove di esame </a:t>
            </a:r>
          </a:p>
        </p:txBody>
      </p:sp>
      <p:sp>
        <p:nvSpPr>
          <p:cNvPr id="3" name="Segnaposto contenuto 2">
            <a:extLst>
              <a:ext uri="{FF2B5EF4-FFF2-40B4-BE49-F238E27FC236}">
                <a16:creationId xmlns:a16="http://schemas.microsoft.com/office/drawing/2014/main" xmlns="" id="{1893A105-A00D-4502-8D70-B819866DC7EF}"/>
              </a:ext>
            </a:extLst>
          </p:cNvPr>
          <p:cNvSpPr>
            <a:spLocks noGrp="1"/>
          </p:cNvSpPr>
          <p:nvPr>
            <p:ph sz="quarter" idx="13"/>
          </p:nvPr>
        </p:nvSpPr>
        <p:spPr/>
        <p:txBody>
          <a:bodyPr/>
          <a:lstStyle/>
          <a:p>
            <a:r>
              <a:rPr lang="it-IT" dirty="0"/>
              <a:t>1. Il consiglio di classe elabora, entro il </a:t>
            </a:r>
            <a:r>
              <a:rPr lang="it-IT" b="1" dirty="0">
                <a:solidFill>
                  <a:srgbClr val="FF0000"/>
                </a:solidFill>
              </a:rPr>
              <a:t>quindici maggio </a:t>
            </a:r>
            <a:r>
              <a:rPr lang="it-IT" dirty="0"/>
              <a:t>di ciascun anno, un </a:t>
            </a:r>
            <a:r>
              <a:rPr lang="it-IT" b="1" dirty="0">
                <a:solidFill>
                  <a:srgbClr val="FF0000"/>
                </a:solidFill>
              </a:rPr>
              <a:t>documento che esplicita i contenuti, i metodi, i mezzi, gli spazi e i tempi del percorso formativo, </a:t>
            </a:r>
            <a:r>
              <a:rPr lang="it-IT" b="1" dirty="0" err="1">
                <a:solidFill>
                  <a:srgbClr val="FF0000"/>
                </a:solidFill>
              </a:rPr>
              <a:t>nonche</a:t>
            </a:r>
            <a:r>
              <a:rPr lang="it-IT" b="1" dirty="0">
                <a:solidFill>
                  <a:srgbClr val="FF0000"/>
                </a:solidFill>
              </a:rPr>
              <a:t>' i criteri, gli strumenti di valutazione adottati e gli obiettivi raggiunti.</a:t>
            </a:r>
            <a:r>
              <a:rPr lang="it-IT" dirty="0"/>
              <a:t> La commissione tiene conto di detto documento nell'espletamento dei lavori. </a:t>
            </a:r>
          </a:p>
          <a:p>
            <a:r>
              <a:rPr lang="it-IT" dirty="0"/>
              <a:t>2. L'esame di Stato comprende </a:t>
            </a:r>
            <a:r>
              <a:rPr lang="it-IT" b="1" dirty="0">
                <a:solidFill>
                  <a:srgbClr val="FF0000"/>
                </a:solidFill>
              </a:rPr>
              <a:t>due prove a carattere nazionale </a:t>
            </a:r>
            <a:r>
              <a:rPr lang="it-IT" dirty="0"/>
              <a:t>e </a:t>
            </a:r>
            <a:r>
              <a:rPr lang="it-IT" b="1" dirty="0">
                <a:solidFill>
                  <a:srgbClr val="FF0000"/>
                </a:solidFill>
              </a:rPr>
              <a:t>un colloquio</a:t>
            </a:r>
            <a:r>
              <a:rPr lang="it-IT" dirty="0"/>
              <a:t>, fatto salvo quanto previsto dal comma 7. </a:t>
            </a:r>
          </a:p>
        </p:txBody>
      </p:sp>
    </p:spTree>
    <p:extLst>
      <p:ext uri="{BB962C8B-B14F-4D97-AF65-F5344CB8AC3E}">
        <p14:creationId xmlns:p14="http://schemas.microsoft.com/office/powerpoint/2010/main" xmlns="" val="3333160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6AEAAA19-CF14-43A2-9F46-88F60883165F}"/>
              </a:ext>
            </a:extLst>
          </p:cNvPr>
          <p:cNvSpPr>
            <a:spLocks noGrp="1"/>
          </p:cNvSpPr>
          <p:nvPr>
            <p:ph type="title"/>
          </p:nvPr>
        </p:nvSpPr>
        <p:spPr/>
        <p:txBody>
          <a:bodyPr/>
          <a:lstStyle/>
          <a:p>
            <a:r>
              <a:rPr lang="it-IT" dirty="0"/>
              <a:t>Il documento del Consiglio di classe</a:t>
            </a:r>
            <a:br>
              <a:rPr lang="it-IT" dirty="0"/>
            </a:br>
            <a:r>
              <a:rPr lang="it-IT" dirty="0"/>
              <a:t>D. </a:t>
            </a:r>
            <a:r>
              <a:rPr lang="it-IT" dirty="0" err="1"/>
              <a:t>Lvo</a:t>
            </a:r>
            <a:r>
              <a:rPr lang="it-IT" dirty="0"/>
              <a:t> 62/17, Art. 17 </a:t>
            </a:r>
          </a:p>
        </p:txBody>
      </p:sp>
      <p:sp>
        <p:nvSpPr>
          <p:cNvPr id="3" name="Segnaposto contenuto 2">
            <a:extLst>
              <a:ext uri="{FF2B5EF4-FFF2-40B4-BE49-F238E27FC236}">
                <a16:creationId xmlns:a16="http://schemas.microsoft.com/office/drawing/2014/main" xmlns="" id="{A6B1022D-022B-45B0-9480-06D3D02F310D}"/>
              </a:ext>
            </a:extLst>
          </p:cNvPr>
          <p:cNvSpPr>
            <a:spLocks noGrp="1"/>
          </p:cNvSpPr>
          <p:nvPr>
            <p:ph sz="quarter" idx="13"/>
          </p:nvPr>
        </p:nvSpPr>
        <p:spPr/>
        <p:txBody>
          <a:bodyPr/>
          <a:lstStyle/>
          <a:p>
            <a:pPr algn="just"/>
            <a:r>
              <a:rPr lang="it-IT" dirty="0"/>
              <a:t>1. </a:t>
            </a:r>
            <a:r>
              <a:rPr lang="it-IT" sz="2800" cap="none" dirty="0"/>
              <a:t>Il consiglio di classe elabora, entro il quindici maggio di  ciascun anno, un </a:t>
            </a:r>
            <a:r>
              <a:rPr lang="it-IT" sz="2800" b="1" cap="none" dirty="0">
                <a:solidFill>
                  <a:srgbClr val="FF0000"/>
                </a:solidFill>
              </a:rPr>
              <a:t>documento</a:t>
            </a:r>
            <a:r>
              <a:rPr lang="it-IT" sz="2800" cap="none" dirty="0"/>
              <a:t> che esplicita i </a:t>
            </a:r>
            <a:r>
              <a:rPr lang="it-IT" sz="2800" b="1" cap="none" dirty="0">
                <a:solidFill>
                  <a:srgbClr val="FF0000"/>
                </a:solidFill>
              </a:rPr>
              <a:t>contenuti, i metodi, i mezzi, gli spazi e i tempi del percorso formativo, nonché i criteri, gli strumenti di valutazione adottati e gli obiettivi raggiunti.</a:t>
            </a:r>
            <a:r>
              <a:rPr lang="it-IT" sz="2800" cap="none" dirty="0"/>
              <a:t> La  commissione tiene conto di detto documento nell'espletamento dei lavori. </a:t>
            </a:r>
            <a:endParaRPr lang="it-IT" sz="2800" dirty="0"/>
          </a:p>
        </p:txBody>
      </p:sp>
    </p:spTree>
    <p:extLst>
      <p:ext uri="{BB962C8B-B14F-4D97-AF65-F5344CB8AC3E}">
        <p14:creationId xmlns:p14="http://schemas.microsoft.com/office/powerpoint/2010/main" xmlns="" val="771157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839F57B1-887A-4842-9B96-6CBB4E8A6381}"/>
              </a:ext>
            </a:extLst>
          </p:cNvPr>
          <p:cNvSpPr>
            <a:spLocks noGrp="1"/>
          </p:cNvSpPr>
          <p:nvPr>
            <p:ph type="title"/>
          </p:nvPr>
        </p:nvSpPr>
        <p:spPr/>
        <p:txBody>
          <a:bodyPr>
            <a:normAutofit/>
          </a:bodyPr>
          <a:lstStyle/>
          <a:p>
            <a:r>
              <a:rPr lang="it-IT" dirty="0"/>
              <a:t>D. M. 37/19, Articolo 2</a:t>
            </a:r>
            <a:br>
              <a:rPr lang="it-IT" dirty="0"/>
            </a:br>
            <a:r>
              <a:rPr lang="it-IT" dirty="0"/>
              <a:t>Il documento del Consiglio di classe, il colloquio - 0</a:t>
            </a:r>
          </a:p>
        </p:txBody>
      </p:sp>
      <p:sp>
        <p:nvSpPr>
          <p:cNvPr id="3" name="Segnaposto contenuto 2">
            <a:extLst>
              <a:ext uri="{FF2B5EF4-FFF2-40B4-BE49-F238E27FC236}">
                <a16:creationId xmlns:a16="http://schemas.microsoft.com/office/drawing/2014/main" xmlns="" id="{EE4F7058-9E25-44D3-9745-2B6EBD80503A}"/>
              </a:ext>
            </a:extLst>
          </p:cNvPr>
          <p:cNvSpPr>
            <a:spLocks noGrp="1"/>
          </p:cNvSpPr>
          <p:nvPr>
            <p:ph sz="quarter" idx="13"/>
          </p:nvPr>
        </p:nvSpPr>
        <p:spPr/>
        <p:txBody>
          <a:bodyPr>
            <a:normAutofit/>
          </a:bodyPr>
          <a:lstStyle/>
          <a:p>
            <a:pPr algn="just"/>
            <a:r>
              <a:rPr lang="it-IT" cap="none" dirty="0"/>
              <a:t>Il colloquio […] ha la finalità di accertare il conseguimento del </a:t>
            </a:r>
            <a:r>
              <a:rPr lang="it-IT" b="1" cap="none" dirty="0">
                <a:solidFill>
                  <a:srgbClr val="FF0000"/>
                </a:solidFill>
              </a:rPr>
              <a:t>profilo educativo, culturale e professionale della studentessa o dello studente</a:t>
            </a:r>
            <a:r>
              <a:rPr lang="it-IT" cap="none" dirty="0"/>
              <a:t>. A tal fine, la commissione propone al candidato, secondo le modalità specificate nei commi seguenti, di analizzare </a:t>
            </a:r>
            <a:r>
              <a:rPr lang="it-IT" b="1" cap="none" dirty="0">
                <a:solidFill>
                  <a:srgbClr val="FF0000"/>
                </a:solidFill>
              </a:rPr>
              <a:t>testi, documenti, esperienze, progetti e problemi per verificare l'acquisizione dei contenuti e dei metodi propri delle singole discipline,</a:t>
            </a:r>
            <a:r>
              <a:rPr lang="it-IT" cap="none" dirty="0"/>
              <a:t> nonché la </a:t>
            </a:r>
            <a:r>
              <a:rPr lang="it-IT" b="1" cap="none" dirty="0">
                <a:solidFill>
                  <a:srgbClr val="FF0000"/>
                </a:solidFill>
              </a:rPr>
              <a:t>capacità di utilizzare le conoscenze acquisite e metterle in relazione per argomentare in maniera critica e personale, utilizzando anche la lingua straniera. </a:t>
            </a:r>
            <a:r>
              <a:rPr lang="it-IT" cap="none" dirty="0"/>
              <a:t>Nell'ambito del colloquio, il candidato interno espone, mediante una breve relazione e/o un elaborato multimediale, le esperienze svolte nell'ambito dei </a:t>
            </a:r>
            <a:r>
              <a:rPr lang="it-IT" b="1" cap="none" dirty="0">
                <a:solidFill>
                  <a:srgbClr val="FF0000"/>
                </a:solidFill>
              </a:rPr>
              <a:t>percorsi per le competenze trasversali e per l'orientamento</a:t>
            </a:r>
          </a:p>
        </p:txBody>
      </p:sp>
    </p:spTree>
    <p:extLst>
      <p:ext uri="{BB962C8B-B14F-4D97-AF65-F5344CB8AC3E}">
        <p14:creationId xmlns:p14="http://schemas.microsoft.com/office/powerpoint/2010/main" xmlns="" val="929976848"/>
      </p:ext>
    </p:extLst>
  </p:cSld>
  <p:clrMapOvr>
    <a:masterClrMapping/>
  </p:clrMapOvr>
</p:sld>
</file>

<file path=ppt/theme/theme1.xml><?xml version="1.0" encoding="utf-8"?>
<a:theme xmlns:a="http://schemas.openxmlformats.org/drawingml/2006/main" name="Goccia">
  <a:themeElements>
    <a:clrScheme name="Goccia">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Goccia">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occi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xmlns=""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Ion</Template>
  <TotalTime>4026</TotalTime>
  <Words>5136</Words>
  <Application>Microsoft Office PowerPoint</Application>
  <PresentationFormat>Personalizzato</PresentationFormat>
  <Paragraphs>320</Paragraphs>
  <Slides>62</Slides>
  <Notes>0</Notes>
  <HiddenSlides>0</HiddenSlides>
  <MMClips>0</MMClips>
  <ScaleCrop>false</ScaleCrop>
  <HeadingPairs>
    <vt:vector size="4" baseType="variant">
      <vt:variant>
        <vt:lpstr>Tema</vt:lpstr>
      </vt:variant>
      <vt:variant>
        <vt:i4>1</vt:i4>
      </vt:variant>
      <vt:variant>
        <vt:lpstr>Titoli diapositive</vt:lpstr>
      </vt:variant>
      <vt:variant>
        <vt:i4>62</vt:i4>
      </vt:variant>
    </vt:vector>
  </HeadingPairs>
  <TitlesOfParts>
    <vt:vector size="63" baseType="lpstr">
      <vt:lpstr>Goccia</vt:lpstr>
      <vt:lpstr> Progetto di Formazione Indicazioni Nazionali e Linee Guida II ciclo Seminari di formazione interregionali in presenza Le innovazioni all’esame di stato introdotte dal D.lgs 62-2017 – con particolare riferimento  agli istituti professionali </vt:lpstr>
      <vt:lpstr>la normativa recente sugli Esami di stato</vt:lpstr>
      <vt:lpstr>Diapositiva 3</vt:lpstr>
      <vt:lpstr>E ancora… </vt:lpstr>
      <vt:lpstr>Un altro strumento di lavoro</vt:lpstr>
      <vt:lpstr>11 marzo 2018: Ordinanza ministeriale n. 205 </vt:lpstr>
      <vt:lpstr>D. Lvo 62/17, Art. 17 - Prove di esame </vt:lpstr>
      <vt:lpstr>Il documento del Consiglio di classe D. Lvo 62/17, Art. 17 </vt:lpstr>
      <vt:lpstr>D. M. 37/19, Articolo 2 Il documento del Consiglio di classe, il colloquio - 0</vt:lpstr>
      <vt:lpstr>D. M. 37/19, Articolo 2 Il documento del Consiglio di classe, il colloquio - 1</vt:lpstr>
      <vt:lpstr>D. M. 37/19, Articolo 2 Il documento del Consiglio di classe, il colloquio - 2</vt:lpstr>
      <vt:lpstr>D. M. 37/19, Articolo 2 Il documento del Consiglio di classe, il colloquio - 3</vt:lpstr>
      <vt:lpstr>D. M. 37/19, Articolo 2 Il documento del Consiglio di classe, il colloquio - 4</vt:lpstr>
      <vt:lpstr>D. M. 37/19, Articolo 2 Il documento del Consiglio di classe, il colloquio - 5</vt:lpstr>
      <vt:lpstr>L’art. 17 del d.lgs. n. 62/2017  La prima prova</vt:lpstr>
      <vt:lpstr>Caratteristiche della prova d’esame quadro di riferimento per la prima prova</vt:lpstr>
      <vt:lpstr>Nuclei tematici fondamentali su cui verranno costruite le prove (art. 17 Dlgs. 62/2017) </vt:lpstr>
      <vt:lpstr>Gli Obiettivi della prova</vt:lpstr>
      <vt:lpstr>Obiettivi della prova Rispetto alle varie tipologie – Analisi del testo letterario</vt:lpstr>
      <vt:lpstr>Obiettivi della prova Rispetto alle varie tipologie – Tipologia B</vt:lpstr>
      <vt:lpstr>Obiettivi della prova Rispetto alle varie tipologie – Tipologia c</vt:lpstr>
      <vt:lpstr>Griglia di valutazione per l’attribuzione dei punteggi  Indicazioni generali per la valutazione degli elaborati (MAX 60 pt) </vt:lpstr>
      <vt:lpstr>Indicatori specifici per le singole tipologie di prova  Tipologia A </vt:lpstr>
      <vt:lpstr>Indicatori specifici per le singole tipologie di prova  Tipologia b </vt:lpstr>
      <vt:lpstr>Indicatori specifici per le singole tipologie di prova  Tipologia c </vt:lpstr>
      <vt:lpstr>Documento di lavoro per la preparazione delle tracce della prima prova scritta dell’Esame di Stato conclusivo del secondo ciclo di istruzione ( elaborato dal gruppo di lavoro nominato con DM n. 499/2017)</vt:lpstr>
      <vt:lpstr>Diapositiva 27</vt:lpstr>
      <vt:lpstr>L’esempio miur del 19 FEBBRAIO</vt:lpstr>
      <vt:lpstr>La seconda prova scritta</vt:lpstr>
      <vt:lpstr>LA seconda prova – focus sui professionali</vt:lpstr>
      <vt:lpstr>esempi di tracce della seconda prova scritta pubblicate dal MIUR il 20 dicembre 2018 Simulate pubblicate dal MIUR il 28 FEBBRAIO (E 2 APRILE)</vt:lpstr>
      <vt:lpstr>Cosa dice la O.M. 205 della seconda prova nei professionali?</vt:lpstr>
      <vt:lpstr>Diapositiva 33</vt:lpstr>
      <vt:lpstr>Diapositiva 34</vt:lpstr>
      <vt:lpstr>Diapositiva 35</vt:lpstr>
      <vt:lpstr>Smontiamo la prova… </vt:lpstr>
      <vt:lpstr>Cosa dice il Quadro di riferimento per la redazione e lo svolgimento della seconda prova scritta dell’esame di Stato? </vt:lpstr>
      <vt:lpstr>Qual e’ la tipologia?</vt:lpstr>
      <vt:lpstr>E ancora… </vt:lpstr>
      <vt:lpstr>Altri snodi nella prova:</vt:lpstr>
      <vt:lpstr>Alcune consegne</vt:lpstr>
      <vt:lpstr>SMONTIAMO LA PROVA… - 0 </vt:lpstr>
      <vt:lpstr>SMONTIAMO LA PROVA… - 1</vt:lpstr>
      <vt:lpstr>SMONTIAMO LA PROVA… - 2</vt:lpstr>
      <vt:lpstr>SMONTIAMO LA PROVA… - 2 bis</vt:lpstr>
      <vt:lpstr> SMONTIAMO LA PROVA… - 3 Con riferimento alla padronanza delle conoscenze fondamentali e delle competenze tecnico – professionali conseguite,  </vt:lpstr>
      <vt:lpstr>  … spieghi in maniera motivata e con esempi quali sono i principali gruppi di alimenti che devono essere adeguatamente presenti in una dieta equilibrata per adolescenti. </vt:lpstr>
      <vt:lpstr>In sintesi: Cosa prevede il quadro di riferimento per SCIENZA E CULTURA DELL’ALIMENTAZIONE?</vt:lpstr>
      <vt:lpstr>E gli Obiettivi della prova?   </vt:lpstr>
      <vt:lpstr>Diapositiva 50</vt:lpstr>
      <vt:lpstr>E la seconda disciplina coinvolta? LABORATORIO di SERVIZI ENOGASTRONOMICI – Settore Cucina  </vt:lpstr>
      <vt:lpstr>Diapositiva 52</vt:lpstr>
      <vt:lpstr>Smontiamo la prova – 4  Disciplina 2: LABORATORIO di SERVIZI ENOGASTRONOMICI – Settore Cucina  </vt:lpstr>
      <vt:lpstr>Ma soprattutto…</vt:lpstr>
      <vt:lpstr>  Decreto Ministeriale n. 429 del 20 Novembre 2000  Regolamento recante le caratteristiche formali generali della terza prova scritta  negli esami di Stato conclusivi dei corsi di studio di istruzione secondaria superiore  e le istruzioni per lo svolgimento della prova medesima.   </vt:lpstr>
      <vt:lpstr>Diapositiva 56</vt:lpstr>
      <vt:lpstr>2014 - CONFERENZA DELLE REGIONI E DELLE PROVINCE AUTONOME ACCORDO FRA LE REGIONI E LE PROVINCE AUTONOME DI TRENTO E BOLZANO IN TEMA DI ESAMI A CONCLUSIONE DEI PERCORSI DI ISTRUZIONE E FORMAZIONE PROFESSIONALE</vt:lpstr>
      <vt:lpstr>  TORNIAMO AL Quadro di riferimento per la redazione e lo svolgimento  della seconda prova scritta dell’esame di Stato: </vt:lpstr>
      <vt:lpstr>Diapositiva 59</vt:lpstr>
      <vt:lpstr>Alcune riflessioni  (Anche alla luce della simulata del 28 febbraio) </vt:lpstr>
      <vt:lpstr>Alcune attenzioni per costruire la seconda parte della seconda prova, e non solo</vt:lpstr>
      <vt:lpstr>Grazie per l’attenzione!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Progetto di Formazione Indicazioni Nazionali e Linee Guida II ciclo Seminari di formazione interregionali in presenza Le innovazioni introdotte dal D.lgs 62-2017</dc:title>
  <dc:creator>Lucia Bonaffino</dc:creator>
  <cp:lastModifiedBy>Polo Tecnico</cp:lastModifiedBy>
  <cp:revision>71</cp:revision>
  <dcterms:created xsi:type="dcterms:W3CDTF">2019-02-19T10:41:34Z</dcterms:created>
  <dcterms:modified xsi:type="dcterms:W3CDTF">2019-04-04T15:09:25Z</dcterms:modified>
</cp:coreProperties>
</file>